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671" r:id="rId3"/>
    <p:sldMasterId id="2147483673" r:id="rId4"/>
    <p:sldMasterId id="2147483685" r:id="rId5"/>
    <p:sldMasterId id="2147483698" r:id="rId6"/>
    <p:sldMasterId id="2147483708" r:id="rId7"/>
    <p:sldMasterId id="2147483718" r:id="rId8"/>
    <p:sldMasterId id="2147483728" r:id="rId9"/>
    <p:sldMasterId id="2147483740" r:id="rId10"/>
    <p:sldMasterId id="2147483670" r:id="rId11"/>
    <p:sldMasterId id="2147483754" r:id="rId12"/>
  </p:sldMasterIdLst>
  <p:notesMasterIdLst>
    <p:notesMasterId r:id="rId56"/>
  </p:notesMasterIdLst>
  <p:sldIdLst>
    <p:sldId id="2145707151" r:id="rId13"/>
    <p:sldId id="1522" r:id="rId14"/>
    <p:sldId id="271" r:id="rId15"/>
    <p:sldId id="1493" r:id="rId16"/>
    <p:sldId id="270" r:id="rId17"/>
    <p:sldId id="2145707152" r:id="rId18"/>
    <p:sldId id="2147474202" r:id="rId19"/>
    <p:sldId id="1233" r:id="rId20"/>
    <p:sldId id="2147473763" r:id="rId21"/>
    <p:sldId id="2147474192" r:id="rId22"/>
    <p:sldId id="2147474193" r:id="rId23"/>
    <p:sldId id="2147474194" r:id="rId24"/>
    <p:sldId id="2147474195" r:id="rId25"/>
    <p:sldId id="2147474196" r:id="rId26"/>
    <p:sldId id="2147474200" r:id="rId27"/>
    <p:sldId id="2147474197" r:id="rId28"/>
    <p:sldId id="2147474198" r:id="rId29"/>
    <p:sldId id="2147474199" r:id="rId30"/>
    <p:sldId id="2145706355" r:id="rId31"/>
    <p:sldId id="2147473774" r:id="rId32"/>
    <p:sldId id="300" r:id="rId33"/>
    <p:sldId id="2147474220" r:id="rId34"/>
    <p:sldId id="2147474090" r:id="rId35"/>
    <p:sldId id="2147474201" r:id="rId36"/>
    <p:sldId id="2147474228" r:id="rId37"/>
    <p:sldId id="2147474217" r:id="rId38"/>
    <p:sldId id="2147474218" r:id="rId39"/>
    <p:sldId id="2147474221" r:id="rId40"/>
    <p:sldId id="2147474219" r:id="rId41"/>
    <p:sldId id="2147474223" r:id="rId42"/>
    <p:sldId id="2147474222" r:id="rId43"/>
    <p:sldId id="2147474224" r:id="rId44"/>
    <p:sldId id="2147474226" r:id="rId45"/>
    <p:sldId id="2147474227" r:id="rId46"/>
    <p:sldId id="2147474229" r:id="rId47"/>
    <p:sldId id="2147474230" r:id="rId48"/>
    <p:sldId id="2147474231" r:id="rId49"/>
    <p:sldId id="2147474232" r:id="rId50"/>
    <p:sldId id="2147474205" r:id="rId51"/>
    <p:sldId id="4037" r:id="rId52"/>
    <p:sldId id="1236" r:id="rId53"/>
    <p:sldId id="2147474203" r:id="rId54"/>
    <p:sldId id="269" r:id="rId55"/>
  </p:sldIdLst>
  <p:sldSz cx="12192000" cy="6858000"/>
  <p:notesSz cx="6858000" cy="9144000"/>
  <p:embeddedFontLst>
    <p:embeddedFont>
      <p:font typeface="Arial Narrow" panose="020B0606020202030204" pitchFamily="34" charset="0"/>
      <p:regular r:id="rId57"/>
      <p:bold r:id="rId58"/>
      <p:italic r:id="rId59"/>
      <p:boldItalic r:id="rId60"/>
    </p:embeddedFont>
    <p:embeddedFont>
      <p:font typeface="Lato Light" panose="020F0502020204030203" pitchFamily="34" charset="0"/>
      <p:regular r:id="rId61"/>
      <p:italic r:id="rId62"/>
    </p:embeddedFont>
    <p:embeddedFont>
      <p:font typeface="Open Sans" panose="020B0606030504020204" pitchFamily="34" charset="0"/>
      <p:regular r:id="rId63"/>
      <p:bold r:id="rId64"/>
      <p:italic r:id="rId65"/>
      <p:boldItalic r:id="rId66"/>
    </p:embeddedFont>
    <p:embeddedFont>
      <p:font typeface="Open Sans Light" panose="020B0306030504020204" pitchFamily="34" charset="0"/>
      <p:regular r:id="rId67"/>
      <p:italic r:id="rId68"/>
    </p:embeddedFont>
    <p:embeddedFont>
      <p:font typeface="Poppins" panose="00000500000000000000" pitchFamily="2" charset="0"/>
      <p:regular r:id="rId69"/>
      <p:bold r:id="rId70"/>
      <p:italic r:id="rId71"/>
      <p:boldItalic r:id="rId72"/>
    </p:embeddedFont>
    <p:embeddedFont>
      <p:font typeface="Roboto Black" panose="02000000000000000000" pitchFamily="2" charset="0"/>
      <p:bold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D2D508-88FC-2507-07CB-1897124487DB}" name="Jody Dial" initials="JD" userId="XPrdAdlTFn8phHnGmImtd8SoXcxyjE3S96/JNeAZ3LY=" providerId="None"/>
  <p188:author id="{D39C9046-E927-4FEA-66B0-6AB19D13DE40}" name="Kristi Siahaya" initials="KS" userId="S::ksiahaya@immregistries.org::629da678-4b19-4b1e-8e60-4a2e4d36c48f" providerId="AD"/>
  <p188:author id="{366FDE7F-CC32-1A7A-E483-3A54FA816B37}" name="Alexandra Hayes" initials="AH" userId="S::ahayes@immregistries.org::1f463474-9a17-4021-9e5f-d0d04b5133a7" providerId="AD"/>
  <p188:author id="{90A5E0C0-B6F0-C027-E113-BF0E3CA84F57}" name="Michelle Hood" initials="MH" userId="S::mhood@immregistries.org::58a99f0a-e620-4ea8-9487-80c524dc88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8D0"/>
    <a:srgbClr val="A4223A"/>
    <a:srgbClr val="629E44"/>
    <a:srgbClr val="FF0000"/>
    <a:srgbClr val="000000"/>
    <a:srgbClr val="1C3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66344" autoAdjust="0"/>
  </p:normalViewPr>
  <p:slideViewPr>
    <p:cSldViewPr snapToGrid="0">
      <p:cViewPr varScale="1">
        <p:scale>
          <a:sx n="41" d="100"/>
          <a:sy n="41" d="100"/>
        </p:scale>
        <p:origin x="1050" y="48"/>
      </p:cViewPr>
      <p:guideLst>
        <p:guide orient="horz" pos="2160"/>
        <p:guide pos="3840"/>
      </p:guideLst>
    </p:cSldViewPr>
  </p:slideViewPr>
  <p:notesTextViewPr>
    <p:cViewPr>
      <p:scale>
        <a:sx n="86" d="100"/>
        <a:sy n="86"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16.fntdata"/><Relationship Id="rId80"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1.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y Dial" userId="XPrdAdlTFn8phHnGmImtd8SoXcxyjE3S96/JNeAZ3LY=" providerId="None" clId="Web-{C60367F1-0A8A-48D9-A8E6-2F6067CDA262}"/>
    <pc:docChg chg="mod">
      <pc:chgData name="Jody Dial" userId="XPrdAdlTFn8phHnGmImtd8SoXcxyjE3S96/JNeAZ3LY=" providerId="None" clId="Web-{C60367F1-0A8A-48D9-A8E6-2F6067CDA262}" dt="2026-04-24T17:51:50.151" v="0"/>
      <pc:docMkLst>
        <pc:docMk/>
      </pc:docMkLst>
    </pc:docChg>
  </pc:docChgLst>
  <pc:docChgLst>
    <pc:chgData name="Rebecca Sandtveit" userId="b71a6e33-d282-474f-a47f-3b8277eb4d32" providerId="ADAL" clId="{C5176C46-A7C9-4116-862A-21BD2C45D7AA}"/>
    <pc:docChg chg="delSld">
      <pc:chgData name="Rebecca Sandtveit" userId="b71a6e33-d282-474f-a47f-3b8277eb4d32" providerId="ADAL" clId="{C5176C46-A7C9-4116-862A-21BD2C45D7AA}" dt="2026-05-14T17:10:45.598" v="0" actId="47"/>
      <pc:docMkLst>
        <pc:docMk/>
      </pc:docMkLst>
      <pc:sldChg chg="del">
        <pc:chgData name="Rebecca Sandtveit" userId="b71a6e33-d282-474f-a47f-3b8277eb4d32" providerId="ADAL" clId="{C5176C46-A7C9-4116-862A-21BD2C45D7AA}" dt="2026-05-14T17:10:45.598" v="0" actId="47"/>
        <pc:sldMkLst>
          <pc:docMk/>
          <pc:sldMk cId="523435288" sldId="2147474206"/>
        </pc:sldMkLst>
      </pc:sldChg>
      <pc:sldChg chg="del">
        <pc:chgData name="Rebecca Sandtveit" userId="b71a6e33-d282-474f-a47f-3b8277eb4d32" providerId="ADAL" clId="{C5176C46-A7C9-4116-862A-21BD2C45D7AA}" dt="2026-05-14T17:10:45.598" v="0" actId="47"/>
        <pc:sldMkLst>
          <pc:docMk/>
          <pc:sldMk cId="647275029" sldId="2147474207"/>
        </pc:sldMkLst>
      </pc:sldChg>
      <pc:sldChg chg="del">
        <pc:chgData name="Rebecca Sandtveit" userId="b71a6e33-d282-474f-a47f-3b8277eb4d32" providerId="ADAL" clId="{C5176C46-A7C9-4116-862A-21BD2C45D7AA}" dt="2026-05-14T17:10:45.598" v="0" actId="47"/>
        <pc:sldMkLst>
          <pc:docMk/>
          <pc:sldMk cId="3751161931" sldId="2147474208"/>
        </pc:sldMkLst>
      </pc:sldChg>
      <pc:sldChg chg="del">
        <pc:chgData name="Rebecca Sandtveit" userId="b71a6e33-d282-474f-a47f-3b8277eb4d32" providerId="ADAL" clId="{C5176C46-A7C9-4116-862A-21BD2C45D7AA}" dt="2026-05-14T17:10:45.598" v="0" actId="47"/>
        <pc:sldMkLst>
          <pc:docMk/>
          <pc:sldMk cId="3458142708" sldId="2147474209"/>
        </pc:sldMkLst>
      </pc:sldChg>
      <pc:sldChg chg="del">
        <pc:chgData name="Rebecca Sandtveit" userId="b71a6e33-d282-474f-a47f-3b8277eb4d32" providerId="ADAL" clId="{C5176C46-A7C9-4116-862A-21BD2C45D7AA}" dt="2026-05-14T17:10:45.598" v="0" actId="47"/>
        <pc:sldMkLst>
          <pc:docMk/>
          <pc:sldMk cId="2543758619" sldId="2147474210"/>
        </pc:sldMkLst>
      </pc:sldChg>
      <pc:sldChg chg="del">
        <pc:chgData name="Rebecca Sandtveit" userId="b71a6e33-d282-474f-a47f-3b8277eb4d32" providerId="ADAL" clId="{C5176C46-A7C9-4116-862A-21BD2C45D7AA}" dt="2026-05-14T17:10:45.598" v="0" actId="47"/>
        <pc:sldMkLst>
          <pc:docMk/>
          <pc:sldMk cId="1967733914" sldId="2147474213"/>
        </pc:sldMkLst>
      </pc:sldChg>
      <pc:sldChg chg="del">
        <pc:chgData name="Rebecca Sandtveit" userId="b71a6e33-d282-474f-a47f-3b8277eb4d32" providerId="ADAL" clId="{C5176C46-A7C9-4116-862A-21BD2C45D7AA}" dt="2026-05-14T17:10:45.598" v="0" actId="47"/>
        <pc:sldMkLst>
          <pc:docMk/>
          <pc:sldMk cId="2820481840" sldId="2147474214"/>
        </pc:sldMkLst>
      </pc:sldChg>
      <pc:sldChg chg="del">
        <pc:chgData name="Rebecca Sandtveit" userId="b71a6e33-d282-474f-a47f-3b8277eb4d32" providerId="ADAL" clId="{C5176C46-A7C9-4116-862A-21BD2C45D7AA}" dt="2026-05-14T17:10:45.598" v="0" actId="47"/>
        <pc:sldMkLst>
          <pc:docMk/>
          <pc:sldMk cId="3169435820" sldId="2147474215"/>
        </pc:sldMkLst>
      </pc:sldChg>
      <pc:sldChg chg="del">
        <pc:chgData name="Rebecca Sandtveit" userId="b71a6e33-d282-474f-a47f-3b8277eb4d32" providerId="ADAL" clId="{C5176C46-A7C9-4116-862A-21BD2C45D7AA}" dt="2026-05-14T17:10:45.598" v="0" actId="47"/>
        <pc:sldMkLst>
          <pc:docMk/>
          <pc:sldMk cId="3000686301" sldId="21474742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monFerlazzo\AIRA%20Dropbox\Damon%20Ferlazzo\Shared%20AIRA%20Files\Projects\Measurement\FINAL%20Reports\6-DAR\Assessment\Analysis\ADF%20Aggregat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monFerlazzo\AIRA%20Dropbox\Damon%20Ferlazzo\Shared%20AIRA%20Files\Projects\Measurement\FINAL%20Reports\6-DAR\Assessment\Analysis\ADF%20Aggregat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monFerlazzo\AIRA%20Dropbox\Damon%20Ferlazzo\Shared%20AIRA%20Files\Projects\Measurement\FINAL%20Reports\6-DAR\Assessment\Analysis\ADF%20Aggregat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amonFerlazzo\AIRA%20Dropbox\Damon%20Ferlazzo\Shared%20AIRA%20Files\Projects\Measurement\FINAL%20Reports\6-DAR\Assessment\Analysis\ADF%20Aggregatation.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1"/>
          <c:order val="0"/>
          <c:tx>
            <c:strRef>
              <c:f>Sheet1!$C$1</c:f>
              <c:strCache>
                <c:ptCount val="1"/>
                <c:pt idx="0">
                  <c:v>Series 2</c:v>
                </c:pt>
              </c:strCache>
            </c:strRef>
          </c:tx>
          <c:spPr>
            <a:solidFill>
              <a:schemeClr val="accent2"/>
            </a:solidFill>
            <a:ln>
              <a:solidFill>
                <a:schemeClr val="accent1"/>
              </a:solidFill>
            </a:ln>
            <a:effectLst/>
          </c:spPr>
          <c:cat>
            <c:strRef>
              <c:f>Sheet1!$A$2:$A$4</c:f>
              <c:strCache>
                <c:ptCount val="3"/>
                <c:pt idx="0">
                  <c:v>Completeness</c:v>
                </c:pt>
                <c:pt idx="1">
                  <c:v>Validity</c:v>
                </c:pt>
                <c:pt idx="2">
                  <c:v>Timeliness</c:v>
                </c:pt>
              </c:strCache>
            </c:strRef>
          </c:cat>
          <c:val>
            <c:numRef>
              <c:f>Sheet1!$C$2:$C$4</c:f>
              <c:numCache>
                <c:formatCode>General</c:formatCode>
                <c:ptCount val="3"/>
                <c:pt idx="0">
                  <c:v>32</c:v>
                </c:pt>
                <c:pt idx="1">
                  <c:v>32</c:v>
                </c:pt>
                <c:pt idx="2">
                  <c:v>28</c:v>
                </c:pt>
              </c:numCache>
            </c:numRef>
          </c:val>
          <c:extLst>
            <c:ext xmlns:c16="http://schemas.microsoft.com/office/drawing/2014/chart" uri="{C3380CC4-5D6E-409C-BE32-E72D297353CC}">
              <c16:uniqueId val="{00000000-9143-41B5-A11A-537E93F88FCE}"/>
            </c:ext>
          </c:extLst>
        </c:ser>
        <c:dLbls>
          <c:showLegendKey val="0"/>
          <c:showVal val="0"/>
          <c:showCatName val="0"/>
          <c:showSerName val="0"/>
          <c:showPercent val="0"/>
          <c:showBubbleSize val="0"/>
        </c:dLbls>
        <c:axId val="220017984"/>
        <c:axId val="220018464"/>
      </c:radarChart>
      <c:catAx>
        <c:axId val="22001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0018464"/>
        <c:crosses val="autoZero"/>
        <c:auto val="1"/>
        <c:lblAlgn val="ctr"/>
        <c:lblOffset val="100"/>
        <c:noMultiLvlLbl val="0"/>
      </c:catAx>
      <c:valAx>
        <c:axId val="220018464"/>
        <c:scaling>
          <c:orientation val="minMax"/>
        </c:scaling>
        <c:delete val="1"/>
        <c:axPos val="l"/>
        <c:majorGridlines>
          <c:spPr>
            <a:ln w="0" cap="flat" cmpd="sng" algn="ctr">
              <a:solidFill>
                <a:schemeClr val="tx1">
                  <a:lumMod val="15000"/>
                  <a:lumOff val="85000"/>
                </a:schemeClr>
              </a:solidFill>
              <a:round/>
            </a:ln>
            <a:effectLst/>
          </c:spPr>
        </c:majorGridlines>
        <c:numFmt formatCode="General" sourceLinked="1"/>
        <c:majorTickMark val="none"/>
        <c:minorTickMark val="none"/>
        <c:tickLblPos val="nextTo"/>
        <c:crossAx val="2200179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'2025AAgraphs'!$I$5</c:f>
              <c:strCache>
                <c:ptCount val="1"/>
                <c:pt idx="0">
                  <c:v>Meets</c:v>
                </c:pt>
              </c:strCache>
            </c:strRef>
          </c:tx>
          <c:spPr>
            <a:solidFill>
              <a:srgbClr val="629E4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'2025AAgraphs'!$G$6:$G$17</c:f>
              <c:strCache>
                <c:ptCount val="12"/>
                <c:pt idx="0">
                  <c:v>First Name (&gt;99%)</c:v>
                </c:pt>
                <c:pt idx="1">
                  <c:v>Middle Name (&gt;75%)</c:v>
                </c:pt>
                <c:pt idx="2">
                  <c:v>Last Name  (&gt;99%)</c:v>
                </c:pt>
                <c:pt idx="3">
                  <c:v>Birth Date (&gt;99%)</c:v>
                </c:pt>
                <c:pt idx="4">
                  <c:v>Gender (&gt;99%)</c:v>
                </c:pt>
                <c:pt idx="5">
                  <c:v>Street Address (&gt;85%)</c:v>
                </c:pt>
                <c:pt idx="6">
                  <c:v>City (&gt;85%)</c:v>
                </c:pt>
                <c:pt idx="7">
                  <c:v>State (&gt;85%)</c:v>
                </c:pt>
                <c:pt idx="8">
                  <c:v>ZIP Code (&gt;85%)</c:v>
                </c:pt>
                <c:pt idx="9">
                  <c:v>Address is present (&gt;85%)</c:v>
                </c:pt>
                <c:pt idx="10">
                  <c:v>Race (&gt;95%)</c:v>
                </c:pt>
                <c:pt idx="11">
                  <c:v>Ethnicity (&gt;95%)</c:v>
                </c:pt>
              </c:strCache>
            </c:strRef>
          </c:cat>
          <c:val>
            <c:numRef>
              <c:f>'2025AAgraphs'!$I$6:$I$17</c:f>
              <c:numCache>
                <c:formatCode>General</c:formatCode>
                <c:ptCount val="12"/>
                <c:pt idx="0">
                  <c:v>24</c:v>
                </c:pt>
                <c:pt idx="1">
                  <c:v>13</c:v>
                </c:pt>
                <c:pt idx="2">
                  <c:v>24</c:v>
                </c:pt>
                <c:pt idx="3">
                  <c:v>24</c:v>
                </c:pt>
                <c:pt idx="4">
                  <c:v>24</c:v>
                </c:pt>
                <c:pt idx="5">
                  <c:v>24</c:v>
                </c:pt>
                <c:pt idx="6">
                  <c:v>24</c:v>
                </c:pt>
                <c:pt idx="7">
                  <c:v>24</c:v>
                </c:pt>
                <c:pt idx="8">
                  <c:v>24</c:v>
                </c:pt>
                <c:pt idx="9">
                  <c:v>24</c:v>
                </c:pt>
                <c:pt idx="10">
                  <c:v>10</c:v>
                </c:pt>
                <c:pt idx="11">
                  <c:v>7</c:v>
                </c:pt>
              </c:numCache>
            </c:numRef>
          </c:val>
          <c:extLst>
            <c:ext xmlns:c16="http://schemas.microsoft.com/office/drawing/2014/chart" uri="{C3380CC4-5D6E-409C-BE32-E72D297353CC}">
              <c16:uniqueId val="{00000000-9A01-44E7-992A-DE43997EFD54}"/>
            </c:ext>
          </c:extLst>
        </c:ser>
        <c:ser>
          <c:idx val="2"/>
          <c:order val="2"/>
          <c:tx>
            <c:strRef>
              <c:f>'2025AAgraphs'!$J$5</c:f>
              <c:strCache>
                <c:ptCount val="1"/>
                <c:pt idx="0">
                  <c:v>Does Not Meet</c:v>
                </c:pt>
              </c:strCache>
            </c:strRef>
          </c:tx>
          <c:spPr>
            <a:solidFill>
              <a:srgbClr val="A4223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9A01-44E7-992A-DE43997EFD54}"/>
                </c:ext>
              </c:extLst>
            </c:dLbl>
            <c:dLbl>
              <c:idx val="2"/>
              <c:delete val="1"/>
              <c:extLst>
                <c:ext xmlns:c15="http://schemas.microsoft.com/office/drawing/2012/chart" uri="{CE6537A1-D6FC-4f65-9D91-7224C49458BB}"/>
                <c:ext xmlns:c16="http://schemas.microsoft.com/office/drawing/2014/chart" uri="{C3380CC4-5D6E-409C-BE32-E72D297353CC}">
                  <c16:uniqueId val="{00000002-9A01-44E7-992A-DE43997EFD54}"/>
                </c:ext>
              </c:extLst>
            </c:dLbl>
            <c:dLbl>
              <c:idx val="3"/>
              <c:delete val="1"/>
              <c:extLst>
                <c:ext xmlns:c15="http://schemas.microsoft.com/office/drawing/2012/chart" uri="{CE6537A1-D6FC-4f65-9D91-7224C49458BB}"/>
                <c:ext xmlns:c16="http://schemas.microsoft.com/office/drawing/2014/chart" uri="{C3380CC4-5D6E-409C-BE32-E72D297353CC}">
                  <c16:uniqueId val="{00000003-9A01-44E7-992A-DE43997EFD54}"/>
                </c:ext>
              </c:extLst>
            </c:dLbl>
            <c:dLbl>
              <c:idx val="4"/>
              <c:delete val="1"/>
              <c:extLst>
                <c:ext xmlns:c15="http://schemas.microsoft.com/office/drawing/2012/chart" uri="{CE6537A1-D6FC-4f65-9D91-7224C49458BB}"/>
                <c:ext xmlns:c16="http://schemas.microsoft.com/office/drawing/2014/chart" uri="{C3380CC4-5D6E-409C-BE32-E72D297353CC}">
                  <c16:uniqueId val="{00000004-9A01-44E7-992A-DE43997EFD54}"/>
                </c:ext>
              </c:extLst>
            </c:dLbl>
            <c:dLbl>
              <c:idx val="5"/>
              <c:delete val="1"/>
              <c:extLst>
                <c:ext xmlns:c15="http://schemas.microsoft.com/office/drawing/2012/chart" uri="{CE6537A1-D6FC-4f65-9D91-7224C49458BB}"/>
                <c:ext xmlns:c16="http://schemas.microsoft.com/office/drawing/2014/chart" uri="{C3380CC4-5D6E-409C-BE32-E72D297353CC}">
                  <c16:uniqueId val="{00000005-9A01-44E7-992A-DE43997EFD54}"/>
                </c:ext>
              </c:extLst>
            </c:dLbl>
            <c:dLbl>
              <c:idx val="6"/>
              <c:delete val="1"/>
              <c:extLst>
                <c:ext xmlns:c15="http://schemas.microsoft.com/office/drawing/2012/chart" uri="{CE6537A1-D6FC-4f65-9D91-7224C49458BB}"/>
                <c:ext xmlns:c16="http://schemas.microsoft.com/office/drawing/2014/chart" uri="{C3380CC4-5D6E-409C-BE32-E72D297353CC}">
                  <c16:uniqueId val="{00000006-9A01-44E7-992A-DE43997EFD54}"/>
                </c:ext>
              </c:extLst>
            </c:dLbl>
            <c:dLbl>
              <c:idx val="7"/>
              <c:delete val="1"/>
              <c:extLst>
                <c:ext xmlns:c15="http://schemas.microsoft.com/office/drawing/2012/chart" uri="{CE6537A1-D6FC-4f65-9D91-7224C49458BB}"/>
                <c:ext xmlns:c16="http://schemas.microsoft.com/office/drawing/2014/chart" uri="{C3380CC4-5D6E-409C-BE32-E72D297353CC}">
                  <c16:uniqueId val="{00000007-9A01-44E7-992A-DE43997EFD54}"/>
                </c:ext>
              </c:extLst>
            </c:dLbl>
            <c:dLbl>
              <c:idx val="8"/>
              <c:delete val="1"/>
              <c:extLst>
                <c:ext xmlns:c15="http://schemas.microsoft.com/office/drawing/2012/chart" uri="{CE6537A1-D6FC-4f65-9D91-7224C49458BB}"/>
                <c:ext xmlns:c16="http://schemas.microsoft.com/office/drawing/2014/chart" uri="{C3380CC4-5D6E-409C-BE32-E72D297353CC}">
                  <c16:uniqueId val="{00000008-9A01-44E7-992A-DE43997EFD54}"/>
                </c:ext>
              </c:extLst>
            </c:dLbl>
            <c:dLbl>
              <c:idx val="9"/>
              <c:delete val="1"/>
              <c:extLst>
                <c:ext xmlns:c15="http://schemas.microsoft.com/office/drawing/2012/chart" uri="{CE6537A1-D6FC-4f65-9D91-7224C49458BB}"/>
                <c:ext xmlns:c16="http://schemas.microsoft.com/office/drawing/2014/chart" uri="{C3380CC4-5D6E-409C-BE32-E72D297353CC}">
                  <c16:uniqueId val="{00000009-9A01-44E7-992A-DE43997EFD5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4C8D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'2025AAgraphs'!$G$6:$G$17</c:f>
              <c:strCache>
                <c:ptCount val="12"/>
                <c:pt idx="0">
                  <c:v>First Name (&gt;99%)</c:v>
                </c:pt>
                <c:pt idx="1">
                  <c:v>Middle Name (&gt;75%)</c:v>
                </c:pt>
                <c:pt idx="2">
                  <c:v>Last Name  (&gt;99%)</c:v>
                </c:pt>
                <c:pt idx="3">
                  <c:v>Birth Date (&gt;99%)</c:v>
                </c:pt>
                <c:pt idx="4">
                  <c:v>Gender (&gt;99%)</c:v>
                </c:pt>
                <c:pt idx="5">
                  <c:v>Street Address (&gt;85%)</c:v>
                </c:pt>
                <c:pt idx="6">
                  <c:v>City (&gt;85%)</c:v>
                </c:pt>
                <c:pt idx="7">
                  <c:v>State (&gt;85%)</c:v>
                </c:pt>
                <c:pt idx="8">
                  <c:v>ZIP Code (&gt;85%)</c:v>
                </c:pt>
                <c:pt idx="9">
                  <c:v>Address is present (&gt;85%)</c:v>
                </c:pt>
                <c:pt idx="10">
                  <c:v>Race (&gt;95%)</c:v>
                </c:pt>
                <c:pt idx="11">
                  <c:v>Ethnicity (&gt;95%)</c:v>
                </c:pt>
              </c:strCache>
            </c:strRef>
          </c:cat>
          <c:val>
            <c:numRef>
              <c:f>'2025AAgraphs'!$J$6:$J$17</c:f>
              <c:numCache>
                <c:formatCode>General</c:formatCode>
                <c:ptCount val="12"/>
                <c:pt idx="0">
                  <c:v>0</c:v>
                </c:pt>
                <c:pt idx="1">
                  <c:v>11</c:v>
                </c:pt>
                <c:pt idx="2">
                  <c:v>0</c:v>
                </c:pt>
                <c:pt idx="3">
                  <c:v>0</c:v>
                </c:pt>
                <c:pt idx="4">
                  <c:v>0</c:v>
                </c:pt>
                <c:pt idx="5">
                  <c:v>0</c:v>
                </c:pt>
                <c:pt idx="6">
                  <c:v>0</c:v>
                </c:pt>
                <c:pt idx="7">
                  <c:v>0</c:v>
                </c:pt>
                <c:pt idx="8">
                  <c:v>0</c:v>
                </c:pt>
                <c:pt idx="9">
                  <c:v>0</c:v>
                </c:pt>
                <c:pt idx="10">
                  <c:v>14</c:v>
                </c:pt>
                <c:pt idx="11">
                  <c:v>17</c:v>
                </c:pt>
              </c:numCache>
            </c:numRef>
          </c:val>
          <c:extLst>
            <c:ext xmlns:c16="http://schemas.microsoft.com/office/drawing/2014/chart" uri="{C3380CC4-5D6E-409C-BE32-E72D297353CC}">
              <c16:uniqueId val="{0000000A-9A01-44E7-992A-DE43997EFD54}"/>
            </c:ext>
          </c:extLst>
        </c:ser>
        <c:dLbls>
          <c:showLegendKey val="0"/>
          <c:showVal val="0"/>
          <c:showCatName val="0"/>
          <c:showSerName val="0"/>
          <c:showPercent val="0"/>
          <c:showBubbleSize val="0"/>
        </c:dLbls>
        <c:gapWidth val="118"/>
        <c:overlap val="100"/>
        <c:axId val="139161328"/>
        <c:axId val="1346616384"/>
        <c:extLst>
          <c:ext xmlns:c15="http://schemas.microsoft.com/office/drawing/2012/chart" uri="{02D57815-91ED-43cb-92C2-25804820EDAC}">
            <c15:filteredBarSeries>
              <c15:ser>
                <c:idx val="0"/>
                <c:order val="0"/>
                <c:tx>
                  <c:strRef>
                    <c:extLst>
                      <c:ext uri="{02D57815-91ED-43cb-92C2-25804820EDAC}">
                        <c15:formulaRef>
                          <c15:sqref>'2025AAgraphs'!$H$5</c15:sqref>
                        </c15:formulaRef>
                      </c:ext>
                    </c:extLst>
                    <c:strCache>
                      <c:ptCount val="1"/>
                    </c:strCache>
                  </c:strRef>
                </c:tx>
                <c:spPr>
                  <a:solidFill>
                    <a:schemeClr val="accent1"/>
                  </a:solidFill>
                  <a:ln>
                    <a:noFill/>
                  </a:ln>
                  <a:effectLst/>
                </c:spPr>
                <c:invertIfNegative val="0"/>
                <c:cat>
                  <c:strRef>
                    <c:extLst>
                      <c:ext uri="{02D57815-91ED-43cb-92C2-25804820EDAC}">
                        <c15:formulaRef>
                          <c15:sqref>'2025AAgraphs'!$G$6:$G$17</c15:sqref>
                        </c15:formulaRef>
                      </c:ext>
                    </c:extLst>
                    <c:strCache>
                      <c:ptCount val="12"/>
                      <c:pt idx="0">
                        <c:v>First Name (&gt;99%)</c:v>
                      </c:pt>
                      <c:pt idx="1">
                        <c:v>Middle Name (&gt;75%)</c:v>
                      </c:pt>
                      <c:pt idx="2">
                        <c:v>Last Name  (&gt;99%)</c:v>
                      </c:pt>
                      <c:pt idx="3">
                        <c:v>Birth Date (&gt;99%)</c:v>
                      </c:pt>
                      <c:pt idx="4">
                        <c:v>Gender (&gt;99%)</c:v>
                      </c:pt>
                      <c:pt idx="5">
                        <c:v>Street Address (&gt;85%)</c:v>
                      </c:pt>
                      <c:pt idx="6">
                        <c:v>City (&gt;85%)</c:v>
                      </c:pt>
                      <c:pt idx="7">
                        <c:v>State (&gt;85%)</c:v>
                      </c:pt>
                      <c:pt idx="8">
                        <c:v>ZIP Code (&gt;85%)</c:v>
                      </c:pt>
                      <c:pt idx="9">
                        <c:v>Address is present (&gt;85%)</c:v>
                      </c:pt>
                      <c:pt idx="10">
                        <c:v>Race (&gt;95%)</c:v>
                      </c:pt>
                      <c:pt idx="11">
                        <c:v>Ethnicity (&gt;95%)</c:v>
                      </c:pt>
                    </c:strCache>
                  </c:strRef>
                </c:cat>
                <c:val>
                  <c:numRef>
                    <c:extLst>
                      <c:ext uri="{02D57815-91ED-43cb-92C2-25804820EDAC}">
                        <c15:formulaRef>
                          <c15:sqref>'2025AAgraphs'!$H$6:$H$17</c15:sqref>
                        </c15:formulaRef>
                      </c:ext>
                    </c:extLst>
                    <c:numCache>
                      <c:formatCode>General</c:formatCode>
                      <c:ptCount val="12"/>
                    </c:numCache>
                  </c:numRef>
                </c:val>
                <c:extLst>
                  <c:ext xmlns:c16="http://schemas.microsoft.com/office/drawing/2014/chart" uri="{C3380CC4-5D6E-409C-BE32-E72D297353CC}">
                    <c16:uniqueId val="{0000000B-9A01-44E7-992A-DE43997EFD54}"/>
                  </c:ext>
                </c:extLst>
              </c15:ser>
            </c15:filteredBarSeries>
          </c:ext>
        </c:extLst>
      </c:barChart>
      <c:catAx>
        <c:axId val="139161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6616384"/>
        <c:crosses val="autoZero"/>
        <c:auto val="1"/>
        <c:lblAlgn val="ctr"/>
        <c:lblOffset val="100"/>
        <c:noMultiLvlLbl val="0"/>
      </c:catAx>
      <c:valAx>
        <c:axId val="1346616384"/>
        <c:scaling>
          <c:orientation val="minMax"/>
          <c:max val="25"/>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916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'2025AAgraphs'!$I$5</c:f>
              <c:strCache>
                <c:ptCount val="1"/>
                <c:pt idx="0">
                  <c:v>Meets</c:v>
                </c:pt>
              </c:strCache>
            </c:strRef>
          </c:tx>
          <c:spPr>
            <a:solidFill>
              <a:srgbClr val="629E4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52B-4416-A6E0-B28765F9E90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'2025AAgraphs'!$G$18:$G$29</c:f>
              <c:strCache>
                <c:ptCount val="12"/>
                <c:pt idx="0">
                  <c:v>Phone (&gt;90%)</c:v>
                </c:pt>
                <c:pt idx="1">
                  <c:v>Email (&gt;90%)</c:v>
                </c:pt>
                <c:pt idx="2">
                  <c:v>Mother's maiden name (&gt;90%)</c:v>
                </c:pt>
                <c:pt idx="3">
                  <c:v>Responsible First Name (&gt;90%)</c:v>
                </c:pt>
                <c:pt idx="4">
                  <c:v>Responsible Last Name (&gt;90%)</c:v>
                </c:pt>
                <c:pt idx="5">
                  <c:v>Admin. code (&gt;99%)</c:v>
                </c:pt>
                <c:pt idx="6">
                  <c:v>Admin. date (&gt;99%)</c:v>
                </c:pt>
                <c:pt idx="7">
                  <c:v>Information Source (&gt;99%)</c:v>
                </c:pt>
                <c:pt idx="8">
                  <c:v>Lot Number (&gt;99%)</c:v>
                </c:pt>
                <c:pt idx="9">
                  <c:v>Expiration date (&gt;99%)</c:v>
                </c:pt>
                <c:pt idx="10">
                  <c:v>Financial Eligibility (&gt;99%)</c:v>
                </c:pt>
                <c:pt idx="11">
                  <c:v>Funding Source (&gt;99%)</c:v>
                </c:pt>
              </c:strCache>
            </c:strRef>
          </c:cat>
          <c:val>
            <c:numRef>
              <c:f>'2025AAgraphs'!$I$18:$I$29</c:f>
              <c:numCache>
                <c:formatCode>General</c:formatCode>
                <c:ptCount val="12"/>
                <c:pt idx="0">
                  <c:v>10</c:v>
                </c:pt>
                <c:pt idx="1">
                  <c:v>0</c:v>
                </c:pt>
                <c:pt idx="2">
                  <c:v>6</c:v>
                </c:pt>
                <c:pt idx="3">
                  <c:v>12</c:v>
                </c:pt>
                <c:pt idx="4">
                  <c:v>12</c:v>
                </c:pt>
                <c:pt idx="5">
                  <c:v>24</c:v>
                </c:pt>
                <c:pt idx="6">
                  <c:v>24</c:v>
                </c:pt>
                <c:pt idx="7">
                  <c:v>24</c:v>
                </c:pt>
                <c:pt idx="8">
                  <c:v>21</c:v>
                </c:pt>
                <c:pt idx="9">
                  <c:v>7</c:v>
                </c:pt>
                <c:pt idx="10">
                  <c:v>9</c:v>
                </c:pt>
                <c:pt idx="11">
                  <c:v>5</c:v>
                </c:pt>
              </c:numCache>
            </c:numRef>
          </c:val>
          <c:extLst>
            <c:ext xmlns:c16="http://schemas.microsoft.com/office/drawing/2014/chart" uri="{C3380CC4-5D6E-409C-BE32-E72D297353CC}">
              <c16:uniqueId val="{00000001-552B-4416-A6E0-B28765F9E904}"/>
            </c:ext>
          </c:extLst>
        </c:ser>
        <c:ser>
          <c:idx val="2"/>
          <c:order val="2"/>
          <c:tx>
            <c:strRef>
              <c:f>'2025AAgraphs'!$J$5</c:f>
              <c:strCache>
                <c:ptCount val="1"/>
                <c:pt idx="0">
                  <c:v>Does Not Meet</c:v>
                </c:pt>
              </c:strCache>
            </c:strRef>
          </c:tx>
          <c:spPr>
            <a:solidFill>
              <a:srgbClr val="A4223A"/>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2-552B-4416-A6E0-B28765F9E904}"/>
                </c:ext>
              </c:extLst>
            </c:dLbl>
            <c:dLbl>
              <c:idx val="6"/>
              <c:delete val="1"/>
              <c:extLst>
                <c:ext xmlns:c15="http://schemas.microsoft.com/office/drawing/2012/chart" uri="{CE6537A1-D6FC-4f65-9D91-7224C49458BB}"/>
                <c:ext xmlns:c16="http://schemas.microsoft.com/office/drawing/2014/chart" uri="{C3380CC4-5D6E-409C-BE32-E72D297353CC}">
                  <c16:uniqueId val="{00000003-552B-4416-A6E0-B28765F9E904}"/>
                </c:ext>
              </c:extLst>
            </c:dLbl>
            <c:dLbl>
              <c:idx val="7"/>
              <c:delete val="1"/>
              <c:extLst>
                <c:ext xmlns:c15="http://schemas.microsoft.com/office/drawing/2012/chart" uri="{CE6537A1-D6FC-4f65-9D91-7224C49458BB}"/>
                <c:ext xmlns:c16="http://schemas.microsoft.com/office/drawing/2014/chart" uri="{C3380CC4-5D6E-409C-BE32-E72D297353CC}">
                  <c16:uniqueId val="{00000004-552B-4416-A6E0-B28765F9E90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4C8D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'2025AAgraphs'!$G$18:$G$29</c:f>
              <c:strCache>
                <c:ptCount val="12"/>
                <c:pt idx="0">
                  <c:v>Phone (&gt;90%)</c:v>
                </c:pt>
                <c:pt idx="1">
                  <c:v>Email (&gt;90%)</c:v>
                </c:pt>
                <c:pt idx="2">
                  <c:v>Mother's maiden name (&gt;90%)</c:v>
                </c:pt>
                <c:pt idx="3">
                  <c:v>Responsible First Name (&gt;90%)</c:v>
                </c:pt>
                <c:pt idx="4">
                  <c:v>Responsible Last Name (&gt;90%)</c:v>
                </c:pt>
                <c:pt idx="5">
                  <c:v>Admin. code (&gt;99%)</c:v>
                </c:pt>
                <c:pt idx="6">
                  <c:v>Admin. date (&gt;99%)</c:v>
                </c:pt>
                <c:pt idx="7">
                  <c:v>Information Source (&gt;99%)</c:v>
                </c:pt>
                <c:pt idx="8">
                  <c:v>Lot Number (&gt;99%)</c:v>
                </c:pt>
                <c:pt idx="9">
                  <c:v>Expiration date (&gt;99%)</c:v>
                </c:pt>
                <c:pt idx="10">
                  <c:v>Financial Eligibility (&gt;99%)</c:v>
                </c:pt>
                <c:pt idx="11">
                  <c:v>Funding Source (&gt;99%)</c:v>
                </c:pt>
              </c:strCache>
            </c:strRef>
          </c:cat>
          <c:val>
            <c:numRef>
              <c:f>'2025AAgraphs'!$J$18:$J$29</c:f>
              <c:numCache>
                <c:formatCode>General</c:formatCode>
                <c:ptCount val="12"/>
                <c:pt idx="0">
                  <c:v>14</c:v>
                </c:pt>
                <c:pt idx="1">
                  <c:v>24</c:v>
                </c:pt>
                <c:pt idx="2">
                  <c:v>18</c:v>
                </c:pt>
                <c:pt idx="3">
                  <c:v>12</c:v>
                </c:pt>
                <c:pt idx="4">
                  <c:v>12</c:v>
                </c:pt>
                <c:pt idx="5">
                  <c:v>0</c:v>
                </c:pt>
                <c:pt idx="6">
                  <c:v>0</c:v>
                </c:pt>
                <c:pt idx="7">
                  <c:v>0</c:v>
                </c:pt>
                <c:pt idx="8">
                  <c:v>3</c:v>
                </c:pt>
                <c:pt idx="9">
                  <c:v>17</c:v>
                </c:pt>
                <c:pt idx="10">
                  <c:v>15</c:v>
                </c:pt>
                <c:pt idx="11">
                  <c:v>19</c:v>
                </c:pt>
              </c:numCache>
            </c:numRef>
          </c:val>
          <c:extLst>
            <c:ext xmlns:c16="http://schemas.microsoft.com/office/drawing/2014/chart" uri="{C3380CC4-5D6E-409C-BE32-E72D297353CC}">
              <c16:uniqueId val="{00000005-552B-4416-A6E0-B28765F9E904}"/>
            </c:ext>
          </c:extLst>
        </c:ser>
        <c:dLbls>
          <c:showLegendKey val="0"/>
          <c:showVal val="0"/>
          <c:showCatName val="0"/>
          <c:showSerName val="0"/>
          <c:showPercent val="0"/>
          <c:showBubbleSize val="0"/>
        </c:dLbls>
        <c:gapWidth val="118"/>
        <c:overlap val="100"/>
        <c:axId val="139161328"/>
        <c:axId val="1346616384"/>
        <c:extLst>
          <c:ext xmlns:c15="http://schemas.microsoft.com/office/drawing/2012/chart" uri="{02D57815-91ED-43cb-92C2-25804820EDAC}">
            <c15:filteredBarSeries>
              <c15:ser>
                <c:idx val="0"/>
                <c:order val="0"/>
                <c:tx>
                  <c:strRef>
                    <c:extLst>
                      <c:ext uri="{02D57815-91ED-43cb-92C2-25804820EDAC}">
                        <c15:formulaRef>
                          <c15:sqref>'2025AAgraphs'!$H$5</c15:sqref>
                        </c15:formulaRef>
                      </c:ext>
                    </c:extLst>
                    <c:strCache>
                      <c:ptCount val="1"/>
                    </c:strCache>
                  </c:strRef>
                </c:tx>
                <c:spPr>
                  <a:solidFill>
                    <a:schemeClr val="accent1"/>
                  </a:solidFill>
                  <a:ln>
                    <a:noFill/>
                  </a:ln>
                  <a:effectLst/>
                </c:spPr>
                <c:invertIfNegative val="0"/>
                <c:cat>
                  <c:strRef>
                    <c:extLst>
                      <c:ext uri="{02D57815-91ED-43cb-92C2-25804820EDAC}">
                        <c15:formulaRef>
                          <c15:sqref>'2025AAgraphs'!$G$18:$G$29</c15:sqref>
                        </c15:formulaRef>
                      </c:ext>
                    </c:extLst>
                    <c:strCache>
                      <c:ptCount val="12"/>
                      <c:pt idx="0">
                        <c:v>Phone (&gt;90%)</c:v>
                      </c:pt>
                      <c:pt idx="1">
                        <c:v>Email (&gt;90%)</c:v>
                      </c:pt>
                      <c:pt idx="2">
                        <c:v>Mother's maiden name (&gt;90%)</c:v>
                      </c:pt>
                      <c:pt idx="3">
                        <c:v>Responsible First Name (&gt;90%)</c:v>
                      </c:pt>
                      <c:pt idx="4">
                        <c:v>Responsible Last Name (&gt;90%)</c:v>
                      </c:pt>
                      <c:pt idx="5">
                        <c:v>Admin. code (&gt;99%)</c:v>
                      </c:pt>
                      <c:pt idx="6">
                        <c:v>Admin. date (&gt;99%)</c:v>
                      </c:pt>
                      <c:pt idx="7">
                        <c:v>Information Source (&gt;99%)</c:v>
                      </c:pt>
                      <c:pt idx="8">
                        <c:v>Lot Number (&gt;99%)</c:v>
                      </c:pt>
                      <c:pt idx="9">
                        <c:v>Expiration date (&gt;99%)</c:v>
                      </c:pt>
                      <c:pt idx="10">
                        <c:v>Financial Eligibility (&gt;99%)</c:v>
                      </c:pt>
                      <c:pt idx="11">
                        <c:v>Funding Source (&gt;99%)</c:v>
                      </c:pt>
                    </c:strCache>
                  </c:strRef>
                </c:cat>
                <c:val>
                  <c:numRef>
                    <c:extLst>
                      <c:ext uri="{02D57815-91ED-43cb-92C2-25804820EDAC}">
                        <c15:formulaRef>
                          <c15:sqref>'2025AAgraphs'!$H$18:$H$29</c15:sqref>
                        </c15:formulaRef>
                      </c:ext>
                    </c:extLst>
                    <c:numCache>
                      <c:formatCode>General</c:formatCode>
                      <c:ptCount val="12"/>
                    </c:numCache>
                  </c:numRef>
                </c:val>
                <c:extLst>
                  <c:ext xmlns:c16="http://schemas.microsoft.com/office/drawing/2014/chart" uri="{C3380CC4-5D6E-409C-BE32-E72D297353CC}">
                    <c16:uniqueId val="{00000006-552B-4416-A6E0-B28765F9E904}"/>
                  </c:ext>
                </c:extLst>
              </c15:ser>
            </c15:filteredBarSeries>
          </c:ext>
        </c:extLst>
      </c:barChart>
      <c:catAx>
        <c:axId val="139161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6616384"/>
        <c:crosses val="autoZero"/>
        <c:auto val="1"/>
        <c:lblAlgn val="ctr"/>
        <c:lblOffset val="100"/>
        <c:noMultiLvlLbl val="0"/>
      </c:catAx>
      <c:valAx>
        <c:axId val="1346616384"/>
        <c:scaling>
          <c:orientation val="minMax"/>
          <c:max val="25"/>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916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'2025AAgraphs'!$I$5</c:f>
              <c:strCache>
                <c:ptCount val="1"/>
                <c:pt idx="0">
                  <c:v>Meets</c:v>
                </c:pt>
              </c:strCache>
            </c:strRef>
          </c:tx>
          <c:spPr>
            <a:solidFill>
              <a:srgbClr val="629E4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'2025AAgraphs'!$G$30:$G$40</c:f>
              <c:strCache>
                <c:ptCount val="11"/>
                <c:pt idx="0">
                  <c:v>DOB = 1st (&lt;4%)</c:v>
                </c:pt>
                <c:pt idx="1">
                  <c:v>DOB = 15th (&lt;4%)</c:v>
                </c:pt>
                <c:pt idx="2">
                  <c:v>DOB = Last (&lt;4%)</c:v>
                </c:pt>
                <c:pt idx="3">
                  <c:v>Too Many Vaccinations (&lt;1%)</c:v>
                </c:pt>
                <c:pt idx="4">
                  <c:v>Admin. Date &gt; Expiration Date (&lt;1%)</c:v>
                </c:pt>
                <c:pt idx="5">
                  <c:v>Admin. Date &lt; DOB (&lt;1%)</c:v>
                </c:pt>
                <c:pt idx="6">
                  <c:v>Admin. Date = 1st (&lt;4%)</c:v>
                </c:pt>
                <c:pt idx="7">
                  <c:v>Admin. Date = 15th (&lt;4%)</c:v>
                </c:pt>
                <c:pt idx="8">
                  <c:v>Admin. Date = Last (&lt;4%)</c:v>
                </c:pt>
                <c:pt idx="9">
                  <c:v>Improbable Age (&lt;1%)</c:v>
                </c:pt>
                <c:pt idx="10">
                  <c:v>Admin. code = NOS (&lt;1%)</c:v>
                </c:pt>
              </c:strCache>
            </c:strRef>
          </c:cat>
          <c:val>
            <c:numRef>
              <c:f>'2025AAgraphs'!$I$30:$I$40</c:f>
              <c:numCache>
                <c:formatCode>General</c:formatCode>
                <c:ptCount val="11"/>
                <c:pt idx="0">
                  <c:v>24</c:v>
                </c:pt>
                <c:pt idx="1">
                  <c:v>24</c:v>
                </c:pt>
                <c:pt idx="2">
                  <c:v>24</c:v>
                </c:pt>
                <c:pt idx="3">
                  <c:v>24</c:v>
                </c:pt>
                <c:pt idx="4">
                  <c:v>24</c:v>
                </c:pt>
                <c:pt idx="5">
                  <c:v>24</c:v>
                </c:pt>
                <c:pt idx="6">
                  <c:v>24</c:v>
                </c:pt>
                <c:pt idx="7">
                  <c:v>24</c:v>
                </c:pt>
                <c:pt idx="8">
                  <c:v>24</c:v>
                </c:pt>
                <c:pt idx="9">
                  <c:v>20</c:v>
                </c:pt>
                <c:pt idx="10">
                  <c:v>23</c:v>
                </c:pt>
              </c:numCache>
            </c:numRef>
          </c:val>
          <c:extLst>
            <c:ext xmlns:c16="http://schemas.microsoft.com/office/drawing/2014/chart" uri="{C3380CC4-5D6E-409C-BE32-E72D297353CC}">
              <c16:uniqueId val="{00000000-D3C5-4796-BB27-86F0A02E65CE}"/>
            </c:ext>
          </c:extLst>
        </c:ser>
        <c:ser>
          <c:idx val="2"/>
          <c:order val="2"/>
          <c:tx>
            <c:strRef>
              <c:f>'2025AAgraphs'!$J$5</c:f>
              <c:strCache>
                <c:ptCount val="1"/>
                <c:pt idx="0">
                  <c:v>Does Not Meet</c:v>
                </c:pt>
              </c:strCache>
            </c:strRef>
          </c:tx>
          <c:spPr>
            <a:solidFill>
              <a:srgbClr val="A4223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D3C5-4796-BB27-86F0A02E65CE}"/>
                </c:ext>
              </c:extLst>
            </c:dLbl>
            <c:dLbl>
              <c:idx val="1"/>
              <c:delete val="1"/>
              <c:extLst>
                <c:ext xmlns:c15="http://schemas.microsoft.com/office/drawing/2012/chart" uri="{CE6537A1-D6FC-4f65-9D91-7224C49458BB}"/>
                <c:ext xmlns:c16="http://schemas.microsoft.com/office/drawing/2014/chart" uri="{C3380CC4-5D6E-409C-BE32-E72D297353CC}">
                  <c16:uniqueId val="{00000002-D3C5-4796-BB27-86F0A02E65CE}"/>
                </c:ext>
              </c:extLst>
            </c:dLbl>
            <c:dLbl>
              <c:idx val="2"/>
              <c:delete val="1"/>
              <c:extLst>
                <c:ext xmlns:c15="http://schemas.microsoft.com/office/drawing/2012/chart" uri="{CE6537A1-D6FC-4f65-9D91-7224C49458BB}"/>
                <c:ext xmlns:c16="http://schemas.microsoft.com/office/drawing/2014/chart" uri="{C3380CC4-5D6E-409C-BE32-E72D297353CC}">
                  <c16:uniqueId val="{00000003-D3C5-4796-BB27-86F0A02E65CE}"/>
                </c:ext>
              </c:extLst>
            </c:dLbl>
            <c:dLbl>
              <c:idx val="3"/>
              <c:delete val="1"/>
              <c:extLst>
                <c:ext xmlns:c15="http://schemas.microsoft.com/office/drawing/2012/chart" uri="{CE6537A1-D6FC-4f65-9D91-7224C49458BB}"/>
                <c:ext xmlns:c16="http://schemas.microsoft.com/office/drawing/2014/chart" uri="{C3380CC4-5D6E-409C-BE32-E72D297353CC}">
                  <c16:uniqueId val="{00000004-D3C5-4796-BB27-86F0A02E65CE}"/>
                </c:ext>
              </c:extLst>
            </c:dLbl>
            <c:dLbl>
              <c:idx val="4"/>
              <c:delete val="1"/>
              <c:extLst>
                <c:ext xmlns:c15="http://schemas.microsoft.com/office/drawing/2012/chart" uri="{CE6537A1-D6FC-4f65-9D91-7224C49458BB}"/>
                <c:ext xmlns:c16="http://schemas.microsoft.com/office/drawing/2014/chart" uri="{C3380CC4-5D6E-409C-BE32-E72D297353CC}">
                  <c16:uniqueId val="{00000005-D3C5-4796-BB27-86F0A02E65CE}"/>
                </c:ext>
              </c:extLst>
            </c:dLbl>
            <c:dLbl>
              <c:idx val="5"/>
              <c:delete val="1"/>
              <c:extLst>
                <c:ext xmlns:c15="http://schemas.microsoft.com/office/drawing/2012/chart" uri="{CE6537A1-D6FC-4f65-9D91-7224C49458BB}"/>
                <c:ext xmlns:c16="http://schemas.microsoft.com/office/drawing/2014/chart" uri="{C3380CC4-5D6E-409C-BE32-E72D297353CC}">
                  <c16:uniqueId val="{00000006-D3C5-4796-BB27-86F0A02E65CE}"/>
                </c:ext>
              </c:extLst>
            </c:dLbl>
            <c:dLbl>
              <c:idx val="6"/>
              <c:delete val="1"/>
              <c:extLst>
                <c:ext xmlns:c15="http://schemas.microsoft.com/office/drawing/2012/chart" uri="{CE6537A1-D6FC-4f65-9D91-7224C49458BB}"/>
                <c:ext xmlns:c16="http://schemas.microsoft.com/office/drawing/2014/chart" uri="{C3380CC4-5D6E-409C-BE32-E72D297353CC}">
                  <c16:uniqueId val="{00000007-D3C5-4796-BB27-86F0A02E65CE}"/>
                </c:ext>
              </c:extLst>
            </c:dLbl>
            <c:dLbl>
              <c:idx val="7"/>
              <c:delete val="1"/>
              <c:extLst>
                <c:ext xmlns:c15="http://schemas.microsoft.com/office/drawing/2012/chart" uri="{CE6537A1-D6FC-4f65-9D91-7224C49458BB}"/>
                <c:ext xmlns:c16="http://schemas.microsoft.com/office/drawing/2014/chart" uri="{C3380CC4-5D6E-409C-BE32-E72D297353CC}">
                  <c16:uniqueId val="{00000008-D3C5-4796-BB27-86F0A02E65CE}"/>
                </c:ext>
              </c:extLst>
            </c:dLbl>
            <c:dLbl>
              <c:idx val="8"/>
              <c:delete val="1"/>
              <c:extLst>
                <c:ext xmlns:c15="http://schemas.microsoft.com/office/drawing/2012/chart" uri="{CE6537A1-D6FC-4f65-9D91-7224C49458BB}"/>
                <c:ext xmlns:c16="http://schemas.microsoft.com/office/drawing/2014/chart" uri="{C3380CC4-5D6E-409C-BE32-E72D297353CC}">
                  <c16:uniqueId val="{00000009-D3C5-4796-BB27-86F0A02E65CE}"/>
                </c:ext>
              </c:extLst>
            </c:dLbl>
            <c:dLbl>
              <c:idx val="10"/>
              <c:layout>
                <c:manualLayout>
                  <c:x val="-3.4587116299178558E-2"/>
                  <c:y val="-2.21472316570785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C5-4796-BB27-86F0A02E65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4C8D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'2025AAgraphs'!$G$30:$G$40</c:f>
              <c:strCache>
                <c:ptCount val="11"/>
                <c:pt idx="0">
                  <c:v>DOB = 1st (&lt;4%)</c:v>
                </c:pt>
                <c:pt idx="1">
                  <c:v>DOB = 15th (&lt;4%)</c:v>
                </c:pt>
                <c:pt idx="2">
                  <c:v>DOB = Last (&lt;4%)</c:v>
                </c:pt>
                <c:pt idx="3">
                  <c:v>Too Many Vaccinations (&lt;1%)</c:v>
                </c:pt>
                <c:pt idx="4">
                  <c:v>Admin. Date &gt; Expiration Date (&lt;1%)</c:v>
                </c:pt>
                <c:pt idx="5">
                  <c:v>Admin. Date &lt; DOB (&lt;1%)</c:v>
                </c:pt>
                <c:pt idx="6">
                  <c:v>Admin. Date = 1st (&lt;4%)</c:v>
                </c:pt>
                <c:pt idx="7">
                  <c:v>Admin. Date = 15th (&lt;4%)</c:v>
                </c:pt>
                <c:pt idx="8">
                  <c:v>Admin. Date = Last (&lt;4%)</c:v>
                </c:pt>
                <c:pt idx="9">
                  <c:v>Improbable Age (&lt;1%)</c:v>
                </c:pt>
                <c:pt idx="10">
                  <c:v>Admin. code = NOS (&lt;1%)</c:v>
                </c:pt>
              </c:strCache>
            </c:strRef>
          </c:cat>
          <c:val>
            <c:numRef>
              <c:f>'2025AAgraphs'!$J$30:$J$40</c:f>
              <c:numCache>
                <c:formatCode>General</c:formatCode>
                <c:ptCount val="11"/>
                <c:pt idx="0">
                  <c:v>0</c:v>
                </c:pt>
                <c:pt idx="1">
                  <c:v>0</c:v>
                </c:pt>
                <c:pt idx="2">
                  <c:v>0</c:v>
                </c:pt>
                <c:pt idx="3">
                  <c:v>0</c:v>
                </c:pt>
                <c:pt idx="4">
                  <c:v>0</c:v>
                </c:pt>
                <c:pt idx="5">
                  <c:v>0</c:v>
                </c:pt>
                <c:pt idx="6">
                  <c:v>0</c:v>
                </c:pt>
                <c:pt idx="7">
                  <c:v>0</c:v>
                </c:pt>
                <c:pt idx="8">
                  <c:v>0</c:v>
                </c:pt>
                <c:pt idx="9">
                  <c:v>4</c:v>
                </c:pt>
                <c:pt idx="10">
                  <c:v>1</c:v>
                </c:pt>
              </c:numCache>
            </c:numRef>
          </c:val>
          <c:extLst>
            <c:ext xmlns:c16="http://schemas.microsoft.com/office/drawing/2014/chart" uri="{C3380CC4-5D6E-409C-BE32-E72D297353CC}">
              <c16:uniqueId val="{0000000A-D3C5-4796-BB27-86F0A02E65CE}"/>
            </c:ext>
          </c:extLst>
        </c:ser>
        <c:dLbls>
          <c:showLegendKey val="0"/>
          <c:showVal val="0"/>
          <c:showCatName val="0"/>
          <c:showSerName val="0"/>
          <c:showPercent val="0"/>
          <c:showBubbleSize val="0"/>
        </c:dLbls>
        <c:gapWidth val="118"/>
        <c:overlap val="100"/>
        <c:axId val="139161328"/>
        <c:axId val="1346616384"/>
        <c:extLst>
          <c:ext xmlns:c15="http://schemas.microsoft.com/office/drawing/2012/chart" uri="{02D57815-91ED-43cb-92C2-25804820EDAC}">
            <c15:filteredBarSeries>
              <c15:ser>
                <c:idx val="0"/>
                <c:order val="0"/>
                <c:tx>
                  <c:strRef>
                    <c:extLst>
                      <c:ext uri="{02D57815-91ED-43cb-92C2-25804820EDAC}">
                        <c15:formulaRef>
                          <c15:sqref>'2025AAgraphs'!$H$5</c15:sqref>
                        </c15:formulaRef>
                      </c:ext>
                    </c:extLst>
                    <c:strCache>
                      <c:ptCount val="1"/>
                    </c:strCache>
                  </c:strRef>
                </c:tx>
                <c:spPr>
                  <a:solidFill>
                    <a:schemeClr val="accent1"/>
                  </a:solidFill>
                  <a:ln>
                    <a:noFill/>
                  </a:ln>
                  <a:effectLst/>
                </c:spPr>
                <c:invertIfNegative val="0"/>
                <c:cat>
                  <c:strRef>
                    <c:extLst>
                      <c:ext uri="{02D57815-91ED-43cb-92C2-25804820EDAC}">
                        <c15:formulaRef>
                          <c15:sqref>'2025AAgraphs'!$G$30:$G$40</c15:sqref>
                        </c15:formulaRef>
                      </c:ext>
                    </c:extLst>
                    <c:strCache>
                      <c:ptCount val="11"/>
                      <c:pt idx="0">
                        <c:v>DOB = 1st (&lt;4%)</c:v>
                      </c:pt>
                      <c:pt idx="1">
                        <c:v>DOB = 15th (&lt;4%)</c:v>
                      </c:pt>
                      <c:pt idx="2">
                        <c:v>DOB = Last (&lt;4%)</c:v>
                      </c:pt>
                      <c:pt idx="3">
                        <c:v>Too Many Vaccinations (&lt;1%)</c:v>
                      </c:pt>
                      <c:pt idx="4">
                        <c:v>Admin. Date &gt; Expiration Date (&lt;1%)</c:v>
                      </c:pt>
                      <c:pt idx="5">
                        <c:v>Admin. Date &lt; DOB (&lt;1%)</c:v>
                      </c:pt>
                      <c:pt idx="6">
                        <c:v>Admin. Date = 1st (&lt;4%)</c:v>
                      </c:pt>
                      <c:pt idx="7">
                        <c:v>Admin. Date = 15th (&lt;4%)</c:v>
                      </c:pt>
                      <c:pt idx="8">
                        <c:v>Admin. Date = Last (&lt;4%)</c:v>
                      </c:pt>
                      <c:pt idx="9">
                        <c:v>Improbable Age (&lt;1%)</c:v>
                      </c:pt>
                      <c:pt idx="10">
                        <c:v>Admin. code = NOS (&lt;1%)</c:v>
                      </c:pt>
                    </c:strCache>
                  </c:strRef>
                </c:cat>
                <c:val>
                  <c:numRef>
                    <c:extLst>
                      <c:ext uri="{02D57815-91ED-43cb-92C2-25804820EDAC}">
                        <c15:formulaRef>
                          <c15:sqref>'2025AAgraphs'!$H$30:$H$40</c15:sqref>
                        </c15:formulaRef>
                      </c:ext>
                    </c:extLst>
                    <c:numCache>
                      <c:formatCode>General</c:formatCode>
                      <c:ptCount val="11"/>
                    </c:numCache>
                  </c:numRef>
                </c:val>
                <c:extLst>
                  <c:ext xmlns:c16="http://schemas.microsoft.com/office/drawing/2014/chart" uri="{C3380CC4-5D6E-409C-BE32-E72D297353CC}">
                    <c16:uniqueId val="{0000000B-D3C5-4796-BB27-86F0A02E65CE}"/>
                  </c:ext>
                </c:extLst>
              </c15:ser>
            </c15:filteredBarSeries>
          </c:ext>
        </c:extLst>
      </c:barChart>
      <c:catAx>
        <c:axId val="139161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6616384"/>
        <c:crosses val="autoZero"/>
        <c:auto val="1"/>
        <c:lblAlgn val="ctr"/>
        <c:lblOffset val="100"/>
        <c:noMultiLvlLbl val="0"/>
      </c:catAx>
      <c:valAx>
        <c:axId val="1346616384"/>
        <c:scaling>
          <c:orientation val="minMax"/>
          <c:max val="25"/>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916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868489286091512"/>
          <c:y val="4.5874152750453459E-3"/>
          <c:w val="0.58535232046664876"/>
          <c:h val="0.89418566786716069"/>
        </c:manualLayout>
      </c:layout>
      <c:barChart>
        <c:barDir val="bar"/>
        <c:grouping val="stacked"/>
        <c:varyColors val="0"/>
        <c:ser>
          <c:idx val="1"/>
          <c:order val="1"/>
          <c:tx>
            <c:strRef>
              <c:f>'2025AAgraphs'!$I$5</c:f>
              <c:strCache>
                <c:ptCount val="1"/>
                <c:pt idx="0">
                  <c:v>Meets</c:v>
                </c:pt>
              </c:strCache>
            </c:strRef>
          </c:tx>
          <c:spPr>
            <a:solidFill>
              <a:srgbClr val="629E4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'2025AAgraphs'!$G$41:$G$50</c:f>
              <c:strCache>
                <c:ptCount val="10"/>
                <c:pt idx="0">
                  <c:v>Lot Number has invalid prefixes (&lt;1%)</c:v>
                </c:pt>
                <c:pt idx="1">
                  <c:v>Lot Number has invalid infixes (&lt;1%)</c:v>
                </c:pt>
                <c:pt idx="2">
                  <c:v>Lot Number has invalid suffixes (&lt;1%)</c:v>
                </c:pt>
                <c:pt idx="3">
                  <c:v>Lot Number has invalid character (&lt;1%)</c:v>
                </c:pt>
                <c:pt idx="4">
                  <c:v>Lot Number is too short (&lt;1%)</c:v>
                </c:pt>
                <c:pt idx="5">
                  <c:v>CVX is unrecognized (&lt;1%)</c:v>
                </c:pt>
                <c:pt idx="6">
                  <c:v>MVX is unrecognized (&lt;1%)</c:v>
                </c:pt>
                <c:pt idx="7">
                  <c:v>Body Route is Unrecognized (&lt;1%)</c:v>
                </c:pt>
                <c:pt idx="8">
                  <c:v>Body site is Unrecognized (&lt;1%)</c:v>
                </c:pt>
                <c:pt idx="9">
                  <c:v>Entry within One Day (&gt;95%)</c:v>
                </c:pt>
              </c:strCache>
            </c:strRef>
          </c:cat>
          <c:val>
            <c:numRef>
              <c:f>'2025AAgraphs'!$I$41:$I$50</c:f>
              <c:numCache>
                <c:formatCode>General</c:formatCode>
                <c:ptCount val="10"/>
                <c:pt idx="0">
                  <c:v>23</c:v>
                </c:pt>
                <c:pt idx="1">
                  <c:v>23</c:v>
                </c:pt>
                <c:pt idx="2">
                  <c:v>21</c:v>
                </c:pt>
                <c:pt idx="3">
                  <c:v>18</c:v>
                </c:pt>
                <c:pt idx="4">
                  <c:v>23</c:v>
                </c:pt>
                <c:pt idx="5">
                  <c:v>24</c:v>
                </c:pt>
                <c:pt idx="6">
                  <c:v>19</c:v>
                </c:pt>
                <c:pt idx="7">
                  <c:v>24</c:v>
                </c:pt>
                <c:pt idx="8">
                  <c:v>22</c:v>
                </c:pt>
                <c:pt idx="9">
                  <c:v>5</c:v>
                </c:pt>
              </c:numCache>
            </c:numRef>
          </c:val>
          <c:extLst>
            <c:ext xmlns:c16="http://schemas.microsoft.com/office/drawing/2014/chart" uri="{C3380CC4-5D6E-409C-BE32-E72D297353CC}">
              <c16:uniqueId val="{00000000-6F3F-4E90-BF07-ECFD8E6B404A}"/>
            </c:ext>
          </c:extLst>
        </c:ser>
        <c:ser>
          <c:idx val="2"/>
          <c:order val="2"/>
          <c:tx>
            <c:strRef>
              <c:f>'2025AAgraphs'!$J$5</c:f>
              <c:strCache>
                <c:ptCount val="1"/>
                <c:pt idx="0">
                  <c:v>Does Not Meet</c:v>
                </c:pt>
              </c:strCache>
            </c:strRef>
          </c:tx>
          <c:spPr>
            <a:solidFill>
              <a:srgbClr val="A4223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6F3F-4E90-BF07-ECFD8E6B404A}"/>
                </c:ext>
              </c:extLst>
            </c:dLbl>
            <c:dLbl>
              <c:idx val="1"/>
              <c:delete val="1"/>
              <c:extLst>
                <c:ext xmlns:c15="http://schemas.microsoft.com/office/drawing/2012/chart" uri="{CE6537A1-D6FC-4f65-9D91-7224C49458BB}"/>
                <c:ext xmlns:c16="http://schemas.microsoft.com/office/drawing/2014/chart" uri="{C3380CC4-5D6E-409C-BE32-E72D297353CC}">
                  <c16:uniqueId val="{00000002-6F3F-4E90-BF07-ECFD8E6B404A}"/>
                </c:ext>
              </c:extLst>
            </c:dLbl>
            <c:dLbl>
              <c:idx val="4"/>
              <c:delete val="1"/>
              <c:extLst>
                <c:ext xmlns:c15="http://schemas.microsoft.com/office/drawing/2012/chart" uri="{CE6537A1-D6FC-4f65-9D91-7224C49458BB}"/>
                <c:ext xmlns:c16="http://schemas.microsoft.com/office/drawing/2014/chart" uri="{C3380CC4-5D6E-409C-BE32-E72D297353CC}">
                  <c16:uniqueId val="{00000003-6F3F-4E90-BF07-ECFD8E6B404A}"/>
                </c:ext>
              </c:extLst>
            </c:dLbl>
            <c:dLbl>
              <c:idx val="5"/>
              <c:delete val="1"/>
              <c:extLst>
                <c:ext xmlns:c15="http://schemas.microsoft.com/office/drawing/2012/chart" uri="{CE6537A1-D6FC-4f65-9D91-7224C49458BB}"/>
                <c:ext xmlns:c16="http://schemas.microsoft.com/office/drawing/2014/chart" uri="{C3380CC4-5D6E-409C-BE32-E72D297353CC}">
                  <c16:uniqueId val="{00000004-6F3F-4E90-BF07-ECFD8E6B404A}"/>
                </c:ext>
              </c:extLst>
            </c:dLbl>
            <c:dLbl>
              <c:idx val="7"/>
              <c:delete val="1"/>
              <c:extLst>
                <c:ext xmlns:c15="http://schemas.microsoft.com/office/drawing/2012/chart" uri="{CE6537A1-D6FC-4f65-9D91-7224C49458BB}"/>
                <c:ext xmlns:c16="http://schemas.microsoft.com/office/drawing/2014/chart" uri="{C3380CC4-5D6E-409C-BE32-E72D297353CC}">
                  <c16:uniqueId val="{00000005-6F3F-4E90-BF07-ECFD8E6B40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4C8D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'2025AAgraphs'!$G$41:$G$50</c:f>
              <c:strCache>
                <c:ptCount val="10"/>
                <c:pt idx="0">
                  <c:v>Lot Number has invalid prefixes (&lt;1%)</c:v>
                </c:pt>
                <c:pt idx="1">
                  <c:v>Lot Number has invalid infixes (&lt;1%)</c:v>
                </c:pt>
                <c:pt idx="2">
                  <c:v>Lot Number has invalid suffixes (&lt;1%)</c:v>
                </c:pt>
                <c:pt idx="3">
                  <c:v>Lot Number has invalid character (&lt;1%)</c:v>
                </c:pt>
                <c:pt idx="4">
                  <c:v>Lot Number is too short (&lt;1%)</c:v>
                </c:pt>
                <c:pt idx="5">
                  <c:v>CVX is unrecognized (&lt;1%)</c:v>
                </c:pt>
                <c:pt idx="6">
                  <c:v>MVX is unrecognized (&lt;1%)</c:v>
                </c:pt>
                <c:pt idx="7">
                  <c:v>Body Route is Unrecognized (&lt;1%)</c:v>
                </c:pt>
                <c:pt idx="8">
                  <c:v>Body site is Unrecognized (&lt;1%)</c:v>
                </c:pt>
                <c:pt idx="9">
                  <c:v>Entry within One Day (&gt;95%)</c:v>
                </c:pt>
              </c:strCache>
            </c:strRef>
          </c:cat>
          <c:val>
            <c:numRef>
              <c:f>'2025AAgraphs'!$J$41:$J$50</c:f>
              <c:numCache>
                <c:formatCode>General</c:formatCode>
                <c:ptCount val="10"/>
                <c:pt idx="0">
                  <c:v>0</c:v>
                </c:pt>
                <c:pt idx="1">
                  <c:v>0</c:v>
                </c:pt>
                <c:pt idx="2">
                  <c:v>2</c:v>
                </c:pt>
                <c:pt idx="3">
                  <c:v>5</c:v>
                </c:pt>
                <c:pt idx="4">
                  <c:v>0</c:v>
                </c:pt>
                <c:pt idx="5">
                  <c:v>0</c:v>
                </c:pt>
                <c:pt idx="6">
                  <c:v>5</c:v>
                </c:pt>
                <c:pt idx="7">
                  <c:v>0</c:v>
                </c:pt>
                <c:pt idx="8">
                  <c:v>2</c:v>
                </c:pt>
                <c:pt idx="9">
                  <c:v>19</c:v>
                </c:pt>
              </c:numCache>
            </c:numRef>
          </c:val>
          <c:extLst>
            <c:ext xmlns:c16="http://schemas.microsoft.com/office/drawing/2014/chart" uri="{C3380CC4-5D6E-409C-BE32-E72D297353CC}">
              <c16:uniqueId val="{00000006-6F3F-4E90-BF07-ECFD8E6B404A}"/>
            </c:ext>
          </c:extLst>
        </c:ser>
        <c:ser>
          <c:idx val="3"/>
          <c:order val="3"/>
          <c:tx>
            <c:strRef>
              <c:f>'2025AAgraphs'!$K$5</c:f>
              <c:strCache>
                <c:ptCount val="1"/>
                <c:pt idx="0">
                  <c:v>Not Measured</c:v>
                </c:pt>
              </c:strCache>
            </c:strRef>
          </c:tx>
          <c:spPr>
            <a:solidFill>
              <a:schemeClr val="bg1">
                <a:lumMod val="75000"/>
              </a:schemeClr>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7-6F3F-4E90-BF07-ECFD8E6B404A}"/>
                </c:ext>
              </c:extLst>
            </c:dLbl>
            <c:dLbl>
              <c:idx val="6"/>
              <c:delete val="1"/>
              <c:extLst>
                <c:ext xmlns:c15="http://schemas.microsoft.com/office/drawing/2012/chart" uri="{CE6537A1-D6FC-4f65-9D91-7224C49458BB}"/>
                <c:ext xmlns:c16="http://schemas.microsoft.com/office/drawing/2014/chart" uri="{C3380CC4-5D6E-409C-BE32-E72D297353CC}">
                  <c16:uniqueId val="{00000008-6F3F-4E90-BF07-ECFD8E6B404A}"/>
                </c:ext>
              </c:extLst>
            </c:dLbl>
            <c:dLbl>
              <c:idx val="7"/>
              <c:delete val="1"/>
              <c:extLst>
                <c:ext xmlns:c15="http://schemas.microsoft.com/office/drawing/2012/chart" uri="{CE6537A1-D6FC-4f65-9D91-7224C49458BB}"/>
                <c:ext xmlns:c16="http://schemas.microsoft.com/office/drawing/2014/chart" uri="{C3380CC4-5D6E-409C-BE32-E72D297353CC}">
                  <c16:uniqueId val="{00000009-6F3F-4E90-BF07-ECFD8E6B404A}"/>
                </c:ext>
              </c:extLst>
            </c:dLbl>
            <c:dLbl>
              <c:idx val="8"/>
              <c:delete val="1"/>
              <c:extLst>
                <c:ext xmlns:c15="http://schemas.microsoft.com/office/drawing/2012/chart" uri="{CE6537A1-D6FC-4f65-9D91-7224C49458BB}"/>
                <c:ext xmlns:c16="http://schemas.microsoft.com/office/drawing/2014/chart" uri="{C3380CC4-5D6E-409C-BE32-E72D297353CC}">
                  <c16:uniqueId val="{0000000A-6F3F-4E90-BF07-ECFD8E6B404A}"/>
                </c:ext>
              </c:extLst>
            </c:dLbl>
            <c:dLbl>
              <c:idx val="9"/>
              <c:delete val="1"/>
              <c:extLst>
                <c:ext xmlns:c15="http://schemas.microsoft.com/office/drawing/2012/chart" uri="{CE6537A1-D6FC-4f65-9D91-7224C49458BB}"/>
                <c:ext xmlns:c16="http://schemas.microsoft.com/office/drawing/2014/chart" uri="{C3380CC4-5D6E-409C-BE32-E72D297353CC}">
                  <c16:uniqueId val="{0000000B-6F3F-4E90-BF07-ECFD8E6B40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'2025AAgraphs'!$G$41:$G$50</c:f>
              <c:strCache>
                <c:ptCount val="10"/>
                <c:pt idx="0">
                  <c:v>Lot Number has invalid prefixes (&lt;1%)</c:v>
                </c:pt>
                <c:pt idx="1">
                  <c:v>Lot Number has invalid infixes (&lt;1%)</c:v>
                </c:pt>
                <c:pt idx="2">
                  <c:v>Lot Number has invalid suffixes (&lt;1%)</c:v>
                </c:pt>
                <c:pt idx="3">
                  <c:v>Lot Number has invalid character (&lt;1%)</c:v>
                </c:pt>
                <c:pt idx="4">
                  <c:v>Lot Number is too short (&lt;1%)</c:v>
                </c:pt>
                <c:pt idx="5">
                  <c:v>CVX is unrecognized (&lt;1%)</c:v>
                </c:pt>
                <c:pt idx="6">
                  <c:v>MVX is unrecognized (&lt;1%)</c:v>
                </c:pt>
                <c:pt idx="7">
                  <c:v>Body Route is Unrecognized (&lt;1%)</c:v>
                </c:pt>
                <c:pt idx="8">
                  <c:v>Body site is Unrecognized (&lt;1%)</c:v>
                </c:pt>
                <c:pt idx="9">
                  <c:v>Entry within One Day (&gt;95%)</c:v>
                </c:pt>
              </c:strCache>
            </c:strRef>
          </c:cat>
          <c:val>
            <c:numRef>
              <c:f>'2025AAgraphs'!$K$41:$K$50</c:f>
              <c:numCache>
                <c:formatCode>General</c:formatCode>
                <c:ptCount val="10"/>
                <c:pt idx="0">
                  <c:v>1</c:v>
                </c:pt>
                <c:pt idx="1">
                  <c:v>1</c:v>
                </c:pt>
                <c:pt idx="2">
                  <c:v>1</c:v>
                </c:pt>
                <c:pt idx="3">
                  <c:v>1</c:v>
                </c:pt>
                <c:pt idx="4">
                  <c:v>1</c:v>
                </c:pt>
                <c:pt idx="5">
                  <c:v>0</c:v>
                </c:pt>
                <c:pt idx="6">
                  <c:v>0</c:v>
                </c:pt>
                <c:pt idx="7">
                  <c:v>0</c:v>
                </c:pt>
                <c:pt idx="8">
                  <c:v>0</c:v>
                </c:pt>
                <c:pt idx="9">
                  <c:v>0</c:v>
                </c:pt>
              </c:numCache>
            </c:numRef>
          </c:val>
          <c:extLst>
            <c:ext xmlns:c16="http://schemas.microsoft.com/office/drawing/2014/chart" uri="{C3380CC4-5D6E-409C-BE32-E72D297353CC}">
              <c16:uniqueId val="{0000000C-6F3F-4E90-BF07-ECFD8E6B404A}"/>
            </c:ext>
          </c:extLst>
        </c:ser>
        <c:dLbls>
          <c:showLegendKey val="0"/>
          <c:showVal val="0"/>
          <c:showCatName val="0"/>
          <c:showSerName val="0"/>
          <c:showPercent val="0"/>
          <c:showBubbleSize val="0"/>
        </c:dLbls>
        <c:gapWidth val="118"/>
        <c:overlap val="100"/>
        <c:axId val="139161328"/>
        <c:axId val="1346616384"/>
        <c:extLst>
          <c:ext xmlns:c15="http://schemas.microsoft.com/office/drawing/2012/chart" uri="{02D57815-91ED-43cb-92C2-25804820EDAC}">
            <c15:filteredBarSeries>
              <c15:ser>
                <c:idx val="0"/>
                <c:order val="0"/>
                <c:tx>
                  <c:strRef>
                    <c:extLst>
                      <c:ext uri="{02D57815-91ED-43cb-92C2-25804820EDAC}">
                        <c15:formulaRef>
                          <c15:sqref>'2025AAgraphs'!$H$5</c15:sqref>
                        </c15:formulaRef>
                      </c:ext>
                    </c:extLst>
                    <c:strCache>
                      <c:ptCount val="1"/>
                    </c:strCache>
                  </c:strRef>
                </c:tx>
                <c:spPr>
                  <a:solidFill>
                    <a:schemeClr val="accent1"/>
                  </a:solidFill>
                  <a:ln>
                    <a:noFill/>
                  </a:ln>
                  <a:effectLst/>
                </c:spPr>
                <c:invertIfNegative val="0"/>
                <c:cat>
                  <c:strRef>
                    <c:extLst>
                      <c:ext uri="{02D57815-91ED-43cb-92C2-25804820EDAC}">
                        <c15:formulaRef>
                          <c15:sqref>'2025AAgraphs'!$G$41:$G$50</c15:sqref>
                        </c15:formulaRef>
                      </c:ext>
                    </c:extLst>
                    <c:strCache>
                      <c:ptCount val="10"/>
                      <c:pt idx="0">
                        <c:v>Lot Number has invalid prefixes (&lt;1%)</c:v>
                      </c:pt>
                      <c:pt idx="1">
                        <c:v>Lot Number has invalid infixes (&lt;1%)</c:v>
                      </c:pt>
                      <c:pt idx="2">
                        <c:v>Lot Number has invalid suffixes (&lt;1%)</c:v>
                      </c:pt>
                      <c:pt idx="3">
                        <c:v>Lot Number has invalid character (&lt;1%)</c:v>
                      </c:pt>
                      <c:pt idx="4">
                        <c:v>Lot Number is too short (&lt;1%)</c:v>
                      </c:pt>
                      <c:pt idx="5">
                        <c:v>CVX is unrecognized (&lt;1%)</c:v>
                      </c:pt>
                      <c:pt idx="6">
                        <c:v>MVX is unrecognized (&lt;1%)</c:v>
                      </c:pt>
                      <c:pt idx="7">
                        <c:v>Body Route is Unrecognized (&lt;1%)</c:v>
                      </c:pt>
                      <c:pt idx="8">
                        <c:v>Body site is Unrecognized (&lt;1%)</c:v>
                      </c:pt>
                      <c:pt idx="9">
                        <c:v>Entry within One Day (&gt;95%)</c:v>
                      </c:pt>
                    </c:strCache>
                  </c:strRef>
                </c:cat>
                <c:val>
                  <c:numRef>
                    <c:extLst>
                      <c:ext uri="{02D57815-91ED-43cb-92C2-25804820EDAC}">
                        <c15:formulaRef>
                          <c15:sqref>'2025AAgraphs'!$H$41:$H$50</c15:sqref>
                        </c15:formulaRef>
                      </c:ext>
                    </c:extLst>
                    <c:numCache>
                      <c:formatCode>General</c:formatCode>
                      <c:ptCount val="10"/>
                    </c:numCache>
                  </c:numRef>
                </c:val>
                <c:extLst>
                  <c:ext xmlns:c16="http://schemas.microsoft.com/office/drawing/2014/chart" uri="{C3380CC4-5D6E-409C-BE32-E72D297353CC}">
                    <c16:uniqueId val="{0000000D-6F3F-4E90-BF07-ECFD8E6B404A}"/>
                  </c:ext>
                </c:extLst>
              </c15:ser>
            </c15:filteredBarSeries>
          </c:ext>
        </c:extLst>
      </c:barChart>
      <c:catAx>
        <c:axId val="139161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6616384"/>
        <c:crosses val="autoZero"/>
        <c:auto val="1"/>
        <c:lblAlgn val="ctr"/>
        <c:lblOffset val="100"/>
        <c:noMultiLvlLbl val="0"/>
      </c:catAx>
      <c:valAx>
        <c:axId val="1346616384"/>
        <c:scaling>
          <c:orientation val="minMax"/>
          <c:max val="25"/>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916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s>
</file>

<file path=ppt/diagrams/_rels/data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80B612-BD09-4761-A4D5-1BA9E14F98AE}" type="doc">
      <dgm:prSet loTypeId="urn:microsoft.com/office/officeart/2008/layout/AscendingPictureAccentProcess" loCatId="process" qsTypeId="urn:microsoft.com/office/officeart/2005/8/quickstyle/simple4" qsCatId="simple" csTypeId="urn:microsoft.com/office/officeart/2005/8/colors/colorful2" csCatId="colorful" phldr="1"/>
      <dgm:spPr/>
      <dgm:t>
        <a:bodyPr/>
        <a:lstStyle/>
        <a:p>
          <a:endParaRPr lang="en-US"/>
        </a:p>
      </dgm:t>
    </dgm:pt>
    <dgm:pt modelId="{D2075466-FAB3-409F-B42B-C56FE6ADEF8C}">
      <dgm:prSet phldrT="[Text]" custT="1"/>
      <dgm:spPr/>
      <dgm:t>
        <a:bodyPr/>
        <a:lstStyle/>
        <a:p>
          <a:r>
            <a:rPr lang="en-US" sz="1200" b="1" dirty="0"/>
            <a:t>AIRA Measures and Tests IIS</a:t>
          </a:r>
        </a:p>
      </dgm:t>
    </dgm:pt>
    <dgm:pt modelId="{50276398-E237-4EFD-B4F7-ADDA2F474A16}" type="parTrans" cxnId="{39D6200C-AB3F-4173-B24E-CDA68D959487}">
      <dgm:prSet/>
      <dgm:spPr/>
      <dgm:t>
        <a:bodyPr/>
        <a:lstStyle/>
        <a:p>
          <a:endParaRPr lang="en-US"/>
        </a:p>
      </dgm:t>
    </dgm:pt>
    <dgm:pt modelId="{4B4FF009-E28B-4295-A7BD-63A91CB1DC2B}" type="sibTrans" cxnId="{39D6200C-AB3F-4173-B24E-CDA68D959487}">
      <dgm:prSet/>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t>
        <a:bodyPr/>
        <a:lstStyle/>
        <a:p>
          <a:endParaRPr lang="en-US"/>
        </a:p>
      </dgm:t>
    </dgm:pt>
    <dgm:pt modelId="{594A36FB-6942-4DCC-BCA0-0CA4CAFF6C6C}">
      <dgm:prSet phldrT="[Text]" custT="1"/>
      <dgm:spPr/>
      <dgm:t>
        <a:bodyPr/>
        <a:lstStyle/>
        <a:p>
          <a:r>
            <a:rPr lang="en-US" sz="1200" b="1" dirty="0"/>
            <a:t>IIS Make Improvements</a:t>
          </a:r>
        </a:p>
      </dgm:t>
    </dgm:pt>
    <dgm:pt modelId="{5E4636F9-C67D-4AEE-A33F-703A2C063498}" type="parTrans" cxnId="{54E85ED5-04C8-4F5A-8239-146DA6E732C0}">
      <dgm:prSet/>
      <dgm:spPr/>
      <dgm:t>
        <a:bodyPr/>
        <a:lstStyle/>
        <a:p>
          <a:endParaRPr lang="en-US"/>
        </a:p>
      </dgm:t>
    </dgm:pt>
    <dgm:pt modelId="{CB089AD9-CDF5-41FE-ADA3-AA2087A31D67}" type="sibTrans" cxnId="{54E85ED5-04C8-4F5A-8239-146DA6E732C0}">
      <dgm:prSet/>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Bar graph with upward trend with solid fill"/>
        </a:ext>
      </dgm:extLst>
    </dgm:pt>
    <dgm:pt modelId="{57DBF9E7-F1FA-4D7A-BAB5-85E208B4F616}">
      <dgm:prSet phldrT="[Text]" custT="1"/>
      <dgm:spPr/>
      <dgm:t>
        <a:bodyPr/>
        <a:lstStyle/>
        <a:p>
          <a:r>
            <a:rPr lang="en-US" sz="1200" b="1" dirty="0"/>
            <a:t>The IIS Community Demonstrates Alignment</a:t>
          </a:r>
        </a:p>
      </dgm:t>
    </dgm:pt>
    <dgm:pt modelId="{A3FDA0DB-518D-408D-B22E-2284C91E14B5}" type="parTrans" cxnId="{AE56A101-072D-4EC0-A4DD-E27E0AAF3D44}">
      <dgm:prSet/>
      <dgm:spPr/>
      <dgm:t>
        <a:bodyPr/>
        <a:lstStyle/>
        <a:p>
          <a:endParaRPr lang="en-US"/>
        </a:p>
      </dgm:t>
    </dgm:pt>
    <dgm:pt modelId="{BD10411E-D530-4EC1-9DEE-3A0A28DA6761}" type="sibTrans" cxnId="{AE56A101-072D-4EC0-A4DD-E27E0AAF3D44}">
      <dgm:prSet/>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t>
        <a:bodyPr/>
        <a:lstStyle/>
        <a:p>
          <a:endParaRPr lang="en-US"/>
        </a:p>
      </dgm:t>
      <dgm:extLst>
        <a:ext uri="{E40237B7-FDA0-4F09-8148-C483321AD2D9}">
          <dgm14:cNvPr xmlns:dgm14="http://schemas.microsoft.com/office/drawing/2010/diagram" id="0" name="" descr="Social network with solid fill"/>
        </a:ext>
      </dgm:extLst>
    </dgm:pt>
    <dgm:pt modelId="{A156D64A-9C08-4E68-84CF-B316A550DD26}" type="pres">
      <dgm:prSet presAssocID="{5580B612-BD09-4761-A4D5-1BA9E14F98AE}" presName="Name0" presStyleCnt="0">
        <dgm:presLayoutVars>
          <dgm:chMax val="7"/>
          <dgm:chPref val="7"/>
          <dgm:dir/>
        </dgm:presLayoutVars>
      </dgm:prSet>
      <dgm:spPr/>
    </dgm:pt>
    <dgm:pt modelId="{32A60C82-1749-4083-8083-A13BD3420311}" type="pres">
      <dgm:prSet presAssocID="{5580B612-BD09-4761-A4D5-1BA9E14F98AE}" presName="dot1" presStyleLbl="alignNode1" presStyleIdx="0" presStyleCnt="12"/>
      <dgm:spPr/>
    </dgm:pt>
    <dgm:pt modelId="{CDF9BF9A-61A4-49C9-909A-F7AF5C938DF7}" type="pres">
      <dgm:prSet presAssocID="{5580B612-BD09-4761-A4D5-1BA9E14F98AE}" presName="dot2" presStyleLbl="alignNode1" presStyleIdx="1" presStyleCnt="12"/>
      <dgm:spPr/>
    </dgm:pt>
    <dgm:pt modelId="{7C6CCC7C-A8E7-451E-A64B-1C92043C2FE8}" type="pres">
      <dgm:prSet presAssocID="{5580B612-BD09-4761-A4D5-1BA9E14F98AE}" presName="dot3" presStyleLbl="alignNode1" presStyleIdx="2" presStyleCnt="12"/>
      <dgm:spPr/>
    </dgm:pt>
    <dgm:pt modelId="{CE1CAEC8-C397-4FD1-8694-91D88AAF9862}" type="pres">
      <dgm:prSet presAssocID="{5580B612-BD09-4761-A4D5-1BA9E14F98AE}" presName="dot4" presStyleLbl="alignNode1" presStyleIdx="3" presStyleCnt="12"/>
      <dgm:spPr/>
    </dgm:pt>
    <dgm:pt modelId="{C0C8E639-47C2-4857-B8B5-8A894173F7F5}" type="pres">
      <dgm:prSet presAssocID="{5580B612-BD09-4761-A4D5-1BA9E14F98AE}" presName="dot5" presStyleLbl="alignNode1" presStyleIdx="4" presStyleCnt="12"/>
      <dgm:spPr/>
    </dgm:pt>
    <dgm:pt modelId="{14457376-5157-4546-8722-15F06295640B}" type="pres">
      <dgm:prSet presAssocID="{5580B612-BD09-4761-A4D5-1BA9E14F98AE}" presName="dotArrow1" presStyleLbl="alignNode1" presStyleIdx="5" presStyleCnt="12"/>
      <dgm:spPr/>
    </dgm:pt>
    <dgm:pt modelId="{5453F208-FA48-41FF-A45E-E768F617170E}" type="pres">
      <dgm:prSet presAssocID="{5580B612-BD09-4761-A4D5-1BA9E14F98AE}" presName="dotArrow2" presStyleLbl="alignNode1" presStyleIdx="6" presStyleCnt="12"/>
      <dgm:spPr/>
    </dgm:pt>
    <dgm:pt modelId="{2039A303-02DC-437E-8A55-F455789BB1E6}" type="pres">
      <dgm:prSet presAssocID="{5580B612-BD09-4761-A4D5-1BA9E14F98AE}" presName="dotArrow3" presStyleLbl="alignNode1" presStyleIdx="7" presStyleCnt="12"/>
      <dgm:spPr/>
    </dgm:pt>
    <dgm:pt modelId="{7CA871C5-516B-4AC5-9823-68EA4E91E5A4}" type="pres">
      <dgm:prSet presAssocID="{5580B612-BD09-4761-A4D5-1BA9E14F98AE}" presName="dotArrow4" presStyleLbl="alignNode1" presStyleIdx="8" presStyleCnt="12"/>
      <dgm:spPr/>
    </dgm:pt>
    <dgm:pt modelId="{6959772B-826B-4022-A762-533466368E65}" type="pres">
      <dgm:prSet presAssocID="{5580B612-BD09-4761-A4D5-1BA9E14F98AE}" presName="dotArrow5" presStyleLbl="alignNode1" presStyleIdx="9" presStyleCnt="12"/>
      <dgm:spPr/>
    </dgm:pt>
    <dgm:pt modelId="{1DC9E921-5618-4A09-9B27-B0D91C4B6442}" type="pres">
      <dgm:prSet presAssocID="{5580B612-BD09-4761-A4D5-1BA9E14F98AE}" presName="dotArrow6" presStyleLbl="alignNode1" presStyleIdx="10" presStyleCnt="12"/>
      <dgm:spPr/>
    </dgm:pt>
    <dgm:pt modelId="{F1C497DC-CA5D-40A7-B104-4C0E845522BD}" type="pres">
      <dgm:prSet presAssocID="{5580B612-BD09-4761-A4D5-1BA9E14F98AE}" presName="dotArrow7" presStyleLbl="alignNode1" presStyleIdx="11" presStyleCnt="12"/>
      <dgm:spPr/>
    </dgm:pt>
    <dgm:pt modelId="{3FBC0B68-0907-4286-AFE1-70AD6F5DE496}" type="pres">
      <dgm:prSet presAssocID="{D2075466-FAB3-409F-B42B-C56FE6ADEF8C}" presName="parTx1" presStyleLbl="node1" presStyleIdx="0" presStyleCnt="3"/>
      <dgm:spPr/>
    </dgm:pt>
    <dgm:pt modelId="{1B036910-3FDB-44DA-8F62-01D17E7565B5}" type="pres">
      <dgm:prSet presAssocID="{4B4FF009-E28B-4295-A7BD-63A91CB1DC2B}" presName="picture1" presStyleCnt="0"/>
      <dgm:spPr/>
    </dgm:pt>
    <dgm:pt modelId="{64B8D3FC-4ABB-4168-8D86-3F7959ECA5FE}" type="pres">
      <dgm:prSet presAssocID="{4B4FF009-E28B-4295-A7BD-63A91CB1DC2B}" presName="imageRepeatNode" presStyleLbl="fgImgPlace1" presStyleIdx="0" presStyleCnt="3"/>
      <dgm:spPr/>
    </dgm:pt>
    <dgm:pt modelId="{DEBEED98-9317-41F7-9752-F3A87026BC97}" type="pres">
      <dgm:prSet presAssocID="{594A36FB-6942-4DCC-BCA0-0CA4CAFF6C6C}" presName="parTx2" presStyleLbl="node1" presStyleIdx="1" presStyleCnt="3"/>
      <dgm:spPr/>
    </dgm:pt>
    <dgm:pt modelId="{42F30667-DA02-493D-B554-0C58CFF08BE5}" type="pres">
      <dgm:prSet presAssocID="{CB089AD9-CDF5-41FE-ADA3-AA2087A31D67}" presName="picture2" presStyleCnt="0"/>
      <dgm:spPr/>
    </dgm:pt>
    <dgm:pt modelId="{432E0AA9-138B-48FA-B69D-3D04265412FC}" type="pres">
      <dgm:prSet presAssocID="{CB089AD9-CDF5-41FE-ADA3-AA2087A31D67}" presName="imageRepeatNode" presStyleLbl="fgImgPlace1" presStyleIdx="1" presStyleCnt="3"/>
      <dgm:spPr/>
    </dgm:pt>
    <dgm:pt modelId="{93867B40-3849-48E1-86D8-902C12CEE7EF}" type="pres">
      <dgm:prSet presAssocID="{57DBF9E7-F1FA-4D7A-BAB5-85E208B4F616}" presName="parTx3" presStyleLbl="node1" presStyleIdx="2" presStyleCnt="3"/>
      <dgm:spPr/>
    </dgm:pt>
    <dgm:pt modelId="{510EB535-5A46-44CE-9991-880A2D99AB2E}" type="pres">
      <dgm:prSet presAssocID="{BD10411E-D530-4EC1-9DEE-3A0A28DA6761}" presName="picture3" presStyleCnt="0"/>
      <dgm:spPr/>
    </dgm:pt>
    <dgm:pt modelId="{4972911D-ED78-4F02-9EA3-7A022B70D9AB}" type="pres">
      <dgm:prSet presAssocID="{BD10411E-D530-4EC1-9DEE-3A0A28DA6761}" presName="imageRepeatNode" presStyleLbl="fgImgPlace1" presStyleIdx="2" presStyleCnt="3"/>
      <dgm:spPr/>
    </dgm:pt>
  </dgm:ptLst>
  <dgm:cxnLst>
    <dgm:cxn modelId="{AE56A101-072D-4EC0-A4DD-E27E0AAF3D44}" srcId="{5580B612-BD09-4761-A4D5-1BA9E14F98AE}" destId="{57DBF9E7-F1FA-4D7A-BAB5-85E208B4F616}" srcOrd="2" destOrd="0" parTransId="{A3FDA0DB-518D-408D-B22E-2284C91E14B5}" sibTransId="{BD10411E-D530-4EC1-9DEE-3A0A28DA6761}"/>
    <dgm:cxn modelId="{39D6200C-AB3F-4173-B24E-CDA68D959487}" srcId="{5580B612-BD09-4761-A4D5-1BA9E14F98AE}" destId="{D2075466-FAB3-409F-B42B-C56FE6ADEF8C}" srcOrd="0" destOrd="0" parTransId="{50276398-E237-4EFD-B4F7-ADDA2F474A16}" sibTransId="{4B4FF009-E28B-4295-A7BD-63A91CB1DC2B}"/>
    <dgm:cxn modelId="{F7F78413-CB99-41EF-B6BF-D8ED5B9DA4F8}" type="presOf" srcId="{594A36FB-6942-4DCC-BCA0-0CA4CAFF6C6C}" destId="{DEBEED98-9317-41F7-9752-F3A87026BC97}" srcOrd="0" destOrd="0" presId="urn:microsoft.com/office/officeart/2008/layout/AscendingPictureAccentProcess"/>
    <dgm:cxn modelId="{8208DD46-F3B0-44EC-9D54-0942F2C53A25}" type="presOf" srcId="{4B4FF009-E28B-4295-A7BD-63A91CB1DC2B}" destId="{64B8D3FC-4ABB-4168-8D86-3F7959ECA5FE}" srcOrd="0" destOrd="0" presId="urn:microsoft.com/office/officeart/2008/layout/AscendingPictureAccentProcess"/>
    <dgm:cxn modelId="{46F80C4A-CA66-4D02-9FFB-79225E7F47FE}" type="presOf" srcId="{CB089AD9-CDF5-41FE-ADA3-AA2087A31D67}" destId="{432E0AA9-138B-48FA-B69D-3D04265412FC}" srcOrd="0" destOrd="0" presId="urn:microsoft.com/office/officeart/2008/layout/AscendingPictureAccentProcess"/>
    <dgm:cxn modelId="{8330889D-A57D-4350-948B-058D29E742E1}" type="presOf" srcId="{D2075466-FAB3-409F-B42B-C56FE6ADEF8C}" destId="{3FBC0B68-0907-4286-AFE1-70AD6F5DE496}" srcOrd="0" destOrd="0" presId="urn:microsoft.com/office/officeart/2008/layout/AscendingPictureAccentProcess"/>
    <dgm:cxn modelId="{2644B4A5-E931-4AA7-A9DD-9CB004EF6C75}" type="presOf" srcId="{57DBF9E7-F1FA-4D7A-BAB5-85E208B4F616}" destId="{93867B40-3849-48E1-86D8-902C12CEE7EF}" srcOrd="0" destOrd="0" presId="urn:microsoft.com/office/officeart/2008/layout/AscendingPictureAccentProcess"/>
    <dgm:cxn modelId="{50EB5EB3-8BF9-43C0-B739-EE83A921A699}" type="presOf" srcId="{5580B612-BD09-4761-A4D5-1BA9E14F98AE}" destId="{A156D64A-9C08-4E68-84CF-B316A550DD26}" srcOrd="0" destOrd="0" presId="urn:microsoft.com/office/officeart/2008/layout/AscendingPictureAccentProcess"/>
    <dgm:cxn modelId="{679ACDBD-5267-477C-8BBC-C5188BFF5FF9}" type="presOf" srcId="{BD10411E-D530-4EC1-9DEE-3A0A28DA6761}" destId="{4972911D-ED78-4F02-9EA3-7A022B70D9AB}" srcOrd="0" destOrd="0" presId="urn:microsoft.com/office/officeart/2008/layout/AscendingPictureAccentProcess"/>
    <dgm:cxn modelId="{54E85ED5-04C8-4F5A-8239-146DA6E732C0}" srcId="{5580B612-BD09-4761-A4D5-1BA9E14F98AE}" destId="{594A36FB-6942-4DCC-BCA0-0CA4CAFF6C6C}" srcOrd="1" destOrd="0" parTransId="{5E4636F9-C67D-4AEE-A33F-703A2C063498}" sibTransId="{CB089AD9-CDF5-41FE-ADA3-AA2087A31D67}"/>
    <dgm:cxn modelId="{23EA45A3-E81B-4C0C-9206-CC22AA1D473B}" type="presParOf" srcId="{A156D64A-9C08-4E68-84CF-B316A550DD26}" destId="{32A60C82-1749-4083-8083-A13BD3420311}" srcOrd="0" destOrd="0" presId="urn:microsoft.com/office/officeart/2008/layout/AscendingPictureAccentProcess"/>
    <dgm:cxn modelId="{907B0B88-EDDD-4187-9915-F3492091A984}" type="presParOf" srcId="{A156D64A-9C08-4E68-84CF-B316A550DD26}" destId="{CDF9BF9A-61A4-49C9-909A-F7AF5C938DF7}" srcOrd="1" destOrd="0" presId="urn:microsoft.com/office/officeart/2008/layout/AscendingPictureAccentProcess"/>
    <dgm:cxn modelId="{A028E6DD-6490-4FFE-B564-2F3033C444A3}" type="presParOf" srcId="{A156D64A-9C08-4E68-84CF-B316A550DD26}" destId="{7C6CCC7C-A8E7-451E-A64B-1C92043C2FE8}" srcOrd="2" destOrd="0" presId="urn:microsoft.com/office/officeart/2008/layout/AscendingPictureAccentProcess"/>
    <dgm:cxn modelId="{E89BDCBD-F2D5-4929-A6C5-96749ED8C380}" type="presParOf" srcId="{A156D64A-9C08-4E68-84CF-B316A550DD26}" destId="{CE1CAEC8-C397-4FD1-8694-91D88AAF9862}" srcOrd="3" destOrd="0" presId="urn:microsoft.com/office/officeart/2008/layout/AscendingPictureAccentProcess"/>
    <dgm:cxn modelId="{7A7DBDB4-EAC5-490F-B7FF-C840D99280B4}" type="presParOf" srcId="{A156D64A-9C08-4E68-84CF-B316A550DD26}" destId="{C0C8E639-47C2-4857-B8B5-8A894173F7F5}" srcOrd="4" destOrd="0" presId="urn:microsoft.com/office/officeart/2008/layout/AscendingPictureAccentProcess"/>
    <dgm:cxn modelId="{5BB29C73-0EBB-4DE4-913B-D11DC4DD44F5}" type="presParOf" srcId="{A156D64A-9C08-4E68-84CF-B316A550DD26}" destId="{14457376-5157-4546-8722-15F06295640B}" srcOrd="5" destOrd="0" presId="urn:microsoft.com/office/officeart/2008/layout/AscendingPictureAccentProcess"/>
    <dgm:cxn modelId="{8FC258B0-03D7-42EA-A14A-BBDFC5C19618}" type="presParOf" srcId="{A156D64A-9C08-4E68-84CF-B316A550DD26}" destId="{5453F208-FA48-41FF-A45E-E768F617170E}" srcOrd="6" destOrd="0" presId="urn:microsoft.com/office/officeart/2008/layout/AscendingPictureAccentProcess"/>
    <dgm:cxn modelId="{6161C3A3-0CBC-4A77-8E91-87E7EB1A0026}" type="presParOf" srcId="{A156D64A-9C08-4E68-84CF-B316A550DD26}" destId="{2039A303-02DC-437E-8A55-F455789BB1E6}" srcOrd="7" destOrd="0" presId="urn:microsoft.com/office/officeart/2008/layout/AscendingPictureAccentProcess"/>
    <dgm:cxn modelId="{90F8D5AC-EC8F-4C25-A490-953104B37059}" type="presParOf" srcId="{A156D64A-9C08-4E68-84CF-B316A550DD26}" destId="{7CA871C5-516B-4AC5-9823-68EA4E91E5A4}" srcOrd="8" destOrd="0" presId="urn:microsoft.com/office/officeart/2008/layout/AscendingPictureAccentProcess"/>
    <dgm:cxn modelId="{621C63DE-D504-4D65-8E30-546CB8D7C2EF}" type="presParOf" srcId="{A156D64A-9C08-4E68-84CF-B316A550DD26}" destId="{6959772B-826B-4022-A762-533466368E65}" srcOrd="9" destOrd="0" presId="urn:microsoft.com/office/officeart/2008/layout/AscendingPictureAccentProcess"/>
    <dgm:cxn modelId="{7CB6CEC2-228F-4D76-B51E-2B670AD052DD}" type="presParOf" srcId="{A156D64A-9C08-4E68-84CF-B316A550DD26}" destId="{1DC9E921-5618-4A09-9B27-B0D91C4B6442}" srcOrd="10" destOrd="0" presId="urn:microsoft.com/office/officeart/2008/layout/AscendingPictureAccentProcess"/>
    <dgm:cxn modelId="{2658A644-45C5-4EAB-A88B-CA44E9E3FFAD}" type="presParOf" srcId="{A156D64A-9C08-4E68-84CF-B316A550DD26}" destId="{F1C497DC-CA5D-40A7-B104-4C0E845522BD}" srcOrd="11" destOrd="0" presId="urn:microsoft.com/office/officeart/2008/layout/AscendingPictureAccentProcess"/>
    <dgm:cxn modelId="{D731F516-D259-40A0-8C4E-DAA141B2975C}" type="presParOf" srcId="{A156D64A-9C08-4E68-84CF-B316A550DD26}" destId="{3FBC0B68-0907-4286-AFE1-70AD6F5DE496}" srcOrd="12" destOrd="0" presId="urn:microsoft.com/office/officeart/2008/layout/AscendingPictureAccentProcess"/>
    <dgm:cxn modelId="{7C78ABA5-1EBC-42C9-86EC-1AADD11255D6}" type="presParOf" srcId="{A156D64A-9C08-4E68-84CF-B316A550DD26}" destId="{1B036910-3FDB-44DA-8F62-01D17E7565B5}" srcOrd="13" destOrd="0" presId="urn:microsoft.com/office/officeart/2008/layout/AscendingPictureAccentProcess"/>
    <dgm:cxn modelId="{04AC1561-818E-435D-BDB0-2A4DAC94BA49}" type="presParOf" srcId="{1B036910-3FDB-44DA-8F62-01D17E7565B5}" destId="{64B8D3FC-4ABB-4168-8D86-3F7959ECA5FE}" srcOrd="0" destOrd="0" presId="urn:microsoft.com/office/officeart/2008/layout/AscendingPictureAccentProcess"/>
    <dgm:cxn modelId="{22A1E3B1-1F8F-4B3D-8FEF-6BB6CD98F813}" type="presParOf" srcId="{A156D64A-9C08-4E68-84CF-B316A550DD26}" destId="{DEBEED98-9317-41F7-9752-F3A87026BC97}" srcOrd="14" destOrd="0" presId="urn:microsoft.com/office/officeart/2008/layout/AscendingPictureAccentProcess"/>
    <dgm:cxn modelId="{B8CD49F8-4DD9-4C6C-9D38-40A30DBAADBE}" type="presParOf" srcId="{A156D64A-9C08-4E68-84CF-B316A550DD26}" destId="{42F30667-DA02-493D-B554-0C58CFF08BE5}" srcOrd="15" destOrd="0" presId="urn:microsoft.com/office/officeart/2008/layout/AscendingPictureAccentProcess"/>
    <dgm:cxn modelId="{0416221D-5852-416B-8E47-3FDB966FCC57}" type="presParOf" srcId="{42F30667-DA02-493D-B554-0C58CFF08BE5}" destId="{432E0AA9-138B-48FA-B69D-3D04265412FC}" srcOrd="0" destOrd="0" presId="urn:microsoft.com/office/officeart/2008/layout/AscendingPictureAccentProcess"/>
    <dgm:cxn modelId="{C1F90F46-6448-4909-A063-3EC644EFE6FD}" type="presParOf" srcId="{A156D64A-9C08-4E68-84CF-B316A550DD26}" destId="{93867B40-3849-48E1-86D8-902C12CEE7EF}" srcOrd="16" destOrd="0" presId="urn:microsoft.com/office/officeart/2008/layout/AscendingPictureAccentProcess"/>
    <dgm:cxn modelId="{A46ACB06-76BA-4C77-9010-BC328B95CFBC}" type="presParOf" srcId="{A156D64A-9C08-4E68-84CF-B316A550DD26}" destId="{510EB535-5A46-44CE-9991-880A2D99AB2E}" srcOrd="17" destOrd="0" presId="urn:microsoft.com/office/officeart/2008/layout/AscendingPictureAccentProcess"/>
    <dgm:cxn modelId="{85E250A7-0E3D-4310-907F-BA476885ABC0}" type="presParOf" srcId="{510EB535-5A46-44CE-9991-880A2D99AB2E}" destId="{4972911D-ED78-4F02-9EA3-7A022B70D9AB}"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62C75C-B4BD-4296-BDEE-B19AD50AE41C}"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492CB0F5-3D16-4DB5-BDDC-DA6CB3F176E1}">
      <dgm:prSet/>
      <dgm:spPr/>
      <dgm:t>
        <a:bodyPr/>
        <a:lstStyle/>
        <a:p>
          <a:pPr>
            <a:lnSpc>
              <a:spcPct val="100000"/>
            </a:lnSpc>
          </a:pPr>
          <a:r>
            <a:rPr lang="en-US" dirty="0"/>
            <a:t>Community-wide participation is strong</a:t>
          </a:r>
        </a:p>
      </dgm:t>
    </dgm:pt>
    <dgm:pt modelId="{74605BCD-D862-492B-B631-545DB4068F86}" type="parTrans" cxnId="{0891EEDF-281E-4E9E-9CA4-69427BD4A012}">
      <dgm:prSet/>
      <dgm:spPr/>
      <dgm:t>
        <a:bodyPr/>
        <a:lstStyle/>
        <a:p>
          <a:endParaRPr lang="en-US"/>
        </a:p>
      </dgm:t>
    </dgm:pt>
    <dgm:pt modelId="{6F569405-435E-448A-B6E8-AFCC7CDECEA5}" type="sibTrans" cxnId="{0891EEDF-281E-4E9E-9CA4-69427BD4A012}">
      <dgm:prSet/>
      <dgm:spPr/>
      <dgm:t>
        <a:bodyPr/>
        <a:lstStyle/>
        <a:p>
          <a:endParaRPr lang="en-US"/>
        </a:p>
      </dgm:t>
    </dgm:pt>
    <dgm:pt modelId="{8EFBE124-7F54-4BAF-9207-382C5B8C1862}">
      <dgm:prSet/>
      <dgm:spPr/>
      <dgm:t>
        <a:bodyPr/>
        <a:lstStyle/>
        <a:p>
          <a:pPr>
            <a:lnSpc>
              <a:spcPct val="100000"/>
            </a:lnSpc>
          </a:pPr>
          <a:r>
            <a:rPr lang="en-US" dirty="0"/>
            <a:t>Improvements in standardization across IIS are broadly recognized</a:t>
          </a:r>
        </a:p>
      </dgm:t>
    </dgm:pt>
    <dgm:pt modelId="{C95EC524-84FA-4235-B0D8-4107562F8D58}" type="parTrans" cxnId="{6FB3317A-E870-4254-961B-90E1B6F06803}">
      <dgm:prSet/>
      <dgm:spPr/>
      <dgm:t>
        <a:bodyPr/>
        <a:lstStyle/>
        <a:p>
          <a:endParaRPr lang="en-US"/>
        </a:p>
      </dgm:t>
    </dgm:pt>
    <dgm:pt modelId="{75FAFE4B-8737-414D-859E-99519FA5F713}" type="sibTrans" cxnId="{6FB3317A-E870-4254-961B-90E1B6F06803}">
      <dgm:prSet/>
      <dgm:spPr/>
      <dgm:t>
        <a:bodyPr/>
        <a:lstStyle/>
        <a:p>
          <a:endParaRPr lang="en-US"/>
        </a:p>
      </dgm:t>
    </dgm:pt>
    <dgm:pt modelId="{CEABDD9D-ECA3-4AF0-AF1E-2A680CC9FF8D}">
      <dgm:prSet/>
      <dgm:spPr/>
      <dgm:t>
        <a:bodyPr/>
        <a:lstStyle/>
        <a:p>
          <a:pPr>
            <a:lnSpc>
              <a:spcPct val="100000"/>
            </a:lnSpc>
          </a:pPr>
          <a:r>
            <a:rPr lang="en-US" dirty="0"/>
            <a:t>61 out of 61 jurisdictions measured in the last 12 months</a:t>
          </a:r>
        </a:p>
      </dgm:t>
    </dgm:pt>
    <dgm:pt modelId="{B84860E2-1103-4DA5-B968-04EE00DD3A3D}" type="parTrans" cxnId="{1542609A-730D-4A18-B8E7-1063EAA3C118}">
      <dgm:prSet/>
      <dgm:spPr/>
      <dgm:t>
        <a:bodyPr/>
        <a:lstStyle/>
        <a:p>
          <a:endParaRPr lang="en-US"/>
        </a:p>
      </dgm:t>
    </dgm:pt>
    <dgm:pt modelId="{344F6393-ABD0-46DF-817B-291FF8119FB9}" type="sibTrans" cxnId="{1542609A-730D-4A18-B8E7-1063EAA3C118}">
      <dgm:prSet/>
      <dgm:spPr/>
      <dgm:t>
        <a:bodyPr/>
        <a:lstStyle/>
        <a:p>
          <a:endParaRPr lang="en-US"/>
        </a:p>
      </dgm:t>
    </dgm:pt>
    <dgm:pt modelId="{831A3F2C-7EF6-457E-BA28-AF68FB561FFA}" type="pres">
      <dgm:prSet presAssocID="{7962C75C-B4BD-4296-BDEE-B19AD50AE41C}" presName="root" presStyleCnt="0">
        <dgm:presLayoutVars>
          <dgm:dir/>
          <dgm:resizeHandles val="exact"/>
        </dgm:presLayoutVars>
      </dgm:prSet>
      <dgm:spPr/>
    </dgm:pt>
    <dgm:pt modelId="{E742A8EB-3203-4459-8327-1E50E9989581}" type="pres">
      <dgm:prSet presAssocID="{492CB0F5-3D16-4DB5-BDDC-DA6CB3F176E1}" presName="compNode" presStyleCnt="0"/>
      <dgm:spPr/>
    </dgm:pt>
    <dgm:pt modelId="{D8B9EF53-8F74-40BA-9379-00D659B7D0BC}" type="pres">
      <dgm:prSet presAssocID="{492CB0F5-3D16-4DB5-BDDC-DA6CB3F176E1}" presName="bgRect" presStyleLbl="bgShp" presStyleIdx="0" presStyleCnt="3"/>
      <dgm:spPr/>
    </dgm:pt>
    <dgm:pt modelId="{F447A473-6B96-40EC-BEB2-6B931888573A}" type="pres">
      <dgm:prSet presAssocID="{492CB0F5-3D16-4DB5-BDDC-DA6CB3F176E1}"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Users"/>
        </a:ext>
      </dgm:extLst>
    </dgm:pt>
    <dgm:pt modelId="{F6C7A7DF-6955-4175-97A6-0D010992C9D1}" type="pres">
      <dgm:prSet presAssocID="{492CB0F5-3D16-4DB5-BDDC-DA6CB3F176E1}" presName="spaceRect" presStyleCnt="0"/>
      <dgm:spPr/>
    </dgm:pt>
    <dgm:pt modelId="{BC2782DF-95D4-4B3C-9A13-A7E11DCD0A37}" type="pres">
      <dgm:prSet presAssocID="{492CB0F5-3D16-4DB5-BDDC-DA6CB3F176E1}" presName="parTx" presStyleLbl="revTx" presStyleIdx="0" presStyleCnt="3">
        <dgm:presLayoutVars>
          <dgm:chMax val="0"/>
          <dgm:chPref val="0"/>
        </dgm:presLayoutVars>
      </dgm:prSet>
      <dgm:spPr/>
    </dgm:pt>
    <dgm:pt modelId="{0181AB95-35F1-4847-A9D6-D97ABABAB9EF}" type="pres">
      <dgm:prSet presAssocID="{6F569405-435E-448A-B6E8-AFCC7CDECEA5}" presName="sibTrans" presStyleCnt="0"/>
      <dgm:spPr/>
    </dgm:pt>
    <dgm:pt modelId="{1B384F55-D1E6-44BC-8B55-BA1C0F0B0CF4}" type="pres">
      <dgm:prSet presAssocID="{8EFBE124-7F54-4BAF-9207-382C5B8C1862}" presName="compNode" presStyleCnt="0"/>
      <dgm:spPr/>
    </dgm:pt>
    <dgm:pt modelId="{0A76D68B-03F2-4067-A88B-DFFED3EBE463}" type="pres">
      <dgm:prSet presAssocID="{8EFBE124-7F54-4BAF-9207-382C5B8C1862}" presName="bgRect" presStyleLbl="bgShp" presStyleIdx="1" presStyleCnt="3"/>
      <dgm:spPr/>
    </dgm:pt>
    <dgm:pt modelId="{4B7ABB64-A756-4416-85C3-67F330FA2C8B}" type="pres">
      <dgm:prSet presAssocID="{8EFBE124-7F54-4BAF-9207-382C5B8C186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28A9711-C7B8-4AEB-BB88-D7EFEC35037A}" type="pres">
      <dgm:prSet presAssocID="{8EFBE124-7F54-4BAF-9207-382C5B8C1862}" presName="spaceRect" presStyleCnt="0"/>
      <dgm:spPr/>
    </dgm:pt>
    <dgm:pt modelId="{1E8A4D28-C7B3-408D-8328-808EBC3C6004}" type="pres">
      <dgm:prSet presAssocID="{8EFBE124-7F54-4BAF-9207-382C5B8C1862}" presName="parTx" presStyleLbl="revTx" presStyleIdx="1" presStyleCnt="3">
        <dgm:presLayoutVars>
          <dgm:chMax val="0"/>
          <dgm:chPref val="0"/>
        </dgm:presLayoutVars>
      </dgm:prSet>
      <dgm:spPr/>
    </dgm:pt>
    <dgm:pt modelId="{03567594-C7ED-4F04-B23B-9E8309ABF97B}" type="pres">
      <dgm:prSet presAssocID="{75FAFE4B-8737-414D-859E-99519FA5F713}" presName="sibTrans" presStyleCnt="0"/>
      <dgm:spPr/>
    </dgm:pt>
    <dgm:pt modelId="{577FE981-FF86-4365-A775-738E82F29CC3}" type="pres">
      <dgm:prSet presAssocID="{CEABDD9D-ECA3-4AF0-AF1E-2A680CC9FF8D}" presName="compNode" presStyleCnt="0"/>
      <dgm:spPr/>
    </dgm:pt>
    <dgm:pt modelId="{06752F85-C06C-48A3-8F62-E6A8883995F7}" type="pres">
      <dgm:prSet presAssocID="{CEABDD9D-ECA3-4AF0-AF1E-2A680CC9FF8D}" presName="bgRect" presStyleLbl="bgShp" presStyleIdx="2" presStyleCnt="3"/>
      <dgm:spPr/>
    </dgm:pt>
    <dgm:pt modelId="{930CAE4D-4E63-4312-890B-AB13BC684284}" type="pres">
      <dgm:prSet presAssocID="{CEABDD9D-ECA3-4AF0-AF1E-2A680CC9FF8D}"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ar chart"/>
        </a:ext>
      </dgm:extLst>
    </dgm:pt>
    <dgm:pt modelId="{6B56950C-87EE-4290-BECF-2911F9CB9A72}" type="pres">
      <dgm:prSet presAssocID="{CEABDD9D-ECA3-4AF0-AF1E-2A680CC9FF8D}" presName="spaceRect" presStyleCnt="0"/>
      <dgm:spPr/>
    </dgm:pt>
    <dgm:pt modelId="{73FB0C3D-EA53-4EC5-BB48-FB5082E100A0}" type="pres">
      <dgm:prSet presAssocID="{CEABDD9D-ECA3-4AF0-AF1E-2A680CC9FF8D}" presName="parTx" presStyleLbl="revTx" presStyleIdx="2" presStyleCnt="3">
        <dgm:presLayoutVars>
          <dgm:chMax val="0"/>
          <dgm:chPref val="0"/>
        </dgm:presLayoutVars>
      </dgm:prSet>
      <dgm:spPr/>
    </dgm:pt>
  </dgm:ptLst>
  <dgm:cxnLst>
    <dgm:cxn modelId="{95E21902-0196-4DAD-81BE-16545B31B490}" type="presOf" srcId="{492CB0F5-3D16-4DB5-BDDC-DA6CB3F176E1}" destId="{BC2782DF-95D4-4B3C-9A13-A7E11DCD0A37}" srcOrd="0" destOrd="0" presId="urn:microsoft.com/office/officeart/2018/2/layout/IconVerticalSolidList"/>
    <dgm:cxn modelId="{0F176C73-9692-4A9A-9768-5AAEAECFB612}" type="presOf" srcId="{8EFBE124-7F54-4BAF-9207-382C5B8C1862}" destId="{1E8A4D28-C7B3-408D-8328-808EBC3C6004}" srcOrd="0" destOrd="0" presId="urn:microsoft.com/office/officeart/2018/2/layout/IconVerticalSolidList"/>
    <dgm:cxn modelId="{6FB3317A-E870-4254-961B-90E1B6F06803}" srcId="{7962C75C-B4BD-4296-BDEE-B19AD50AE41C}" destId="{8EFBE124-7F54-4BAF-9207-382C5B8C1862}" srcOrd="1" destOrd="0" parTransId="{C95EC524-84FA-4235-B0D8-4107562F8D58}" sibTransId="{75FAFE4B-8737-414D-859E-99519FA5F713}"/>
    <dgm:cxn modelId="{1542609A-730D-4A18-B8E7-1063EAA3C118}" srcId="{7962C75C-B4BD-4296-BDEE-B19AD50AE41C}" destId="{CEABDD9D-ECA3-4AF0-AF1E-2A680CC9FF8D}" srcOrd="2" destOrd="0" parTransId="{B84860E2-1103-4DA5-B968-04EE00DD3A3D}" sibTransId="{344F6393-ABD0-46DF-817B-291FF8119FB9}"/>
    <dgm:cxn modelId="{C5E7A5A3-F2EB-4276-97D4-3285E38596FF}" type="presOf" srcId="{7962C75C-B4BD-4296-BDEE-B19AD50AE41C}" destId="{831A3F2C-7EF6-457E-BA28-AF68FB561FFA}" srcOrd="0" destOrd="0" presId="urn:microsoft.com/office/officeart/2018/2/layout/IconVerticalSolidList"/>
    <dgm:cxn modelId="{C61A74B1-19E4-479D-AD2C-1D6AE89933A8}" type="presOf" srcId="{CEABDD9D-ECA3-4AF0-AF1E-2A680CC9FF8D}" destId="{73FB0C3D-EA53-4EC5-BB48-FB5082E100A0}" srcOrd="0" destOrd="0" presId="urn:microsoft.com/office/officeart/2018/2/layout/IconVerticalSolidList"/>
    <dgm:cxn modelId="{0891EEDF-281E-4E9E-9CA4-69427BD4A012}" srcId="{7962C75C-B4BD-4296-BDEE-B19AD50AE41C}" destId="{492CB0F5-3D16-4DB5-BDDC-DA6CB3F176E1}" srcOrd="0" destOrd="0" parTransId="{74605BCD-D862-492B-B631-545DB4068F86}" sibTransId="{6F569405-435E-448A-B6E8-AFCC7CDECEA5}"/>
    <dgm:cxn modelId="{73276826-6079-44AF-8C54-CFC935938C79}" type="presParOf" srcId="{831A3F2C-7EF6-457E-BA28-AF68FB561FFA}" destId="{E742A8EB-3203-4459-8327-1E50E9989581}" srcOrd="0" destOrd="0" presId="urn:microsoft.com/office/officeart/2018/2/layout/IconVerticalSolidList"/>
    <dgm:cxn modelId="{45DAB9CD-565C-436F-89CA-F949D35D3522}" type="presParOf" srcId="{E742A8EB-3203-4459-8327-1E50E9989581}" destId="{D8B9EF53-8F74-40BA-9379-00D659B7D0BC}" srcOrd="0" destOrd="0" presId="urn:microsoft.com/office/officeart/2018/2/layout/IconVerticalSolidList"/>
    <dgm:cxn modelId="{673C9197-8093-4932-9AAD-7E07EB54EB48}" type="presParOf" srcId="{E742A8EB-3203-4459-8327-1E50E9989581}" destId="{F447A473-6B96-40EC-BEB2-6B931888573A}" srcOrd="1" destOrd="0" presId="urn:microsoft.com/office/officeart/2018/2/layout/IconVerticalSolidList"/>
    <dgm:cxn modelId="{859230A8-18AF-4E14-B5DA-2341299AFECA}" type="presParOf" srcId="{E742A8EB-3203-4459-8327-1E50E9989581}" destId="{F6C7A7DF-6955-4175-97A6-0D010992C9D1}" srcOrd="2" destOrd="0" presId="urn:microsoft.com/office/officeart/2018/2/layout/IconVerticalSolidList"/>
    <dgm:cxn modelId="{5A830D23-79BB-474F-9C97-6AAE9DAB330D}" type="presParOf" srcId="{E742A8EB-3203-4459-8327-1E50E9989581}" destId="{BC2782DF-95D4-4B3C-9A13-A7E11DCD0A37}" srcOrd="3" destOrd="0" presId="urn:microsoft.com/office/officeart/2018/2/layout/IconVerticalSolidList"/>
    <dgm:cxn modelId="{D1525A0E-7484-4148-A219-556AF71EB37E}" type="presParOf" srcId="{831A3F2C-7EF6-457E-BA28-AF68FB561FFA}" destId="{0181AB95-35F1-4847-A9D6-D97ABABAB9EF}" srcOrd="1" destOrd="0" presId="urn:microsoft.com/office/officeart/2018/2/layout/IconVerticalSolidList"/>
    <dgm:cxn modelId="{5A172FD3-6E58-458E-91BB-A3FBB1A72AF0}" type="presParOf" srcId="{831A3F2C-7EF6-457E-BA28-AF68FB561FFA}" destId="{1B384F55-D1E6-44BC-8B55-BA1C0F0B0CF4}" srcOrd="2" destOrd="0" presId="urn:microsoft.com/office/officeart/2018/2/layout/IconVerticalSolidList"/>
    <dgm:cxn modelId="{0E71A7EB-4F58-4429-8FE6-9EC96A2FDF0B}" type="presParOf" srcId="{1B384F55-D1E6-44BC-8B55-BA1C0F0B0CF4}" destId="{0A76D68B-03F2-4067-A88B-DFFED3EBE463}" srcOrd="0" destOrd="0" presId="urn:microsoft.com/office/officeart/2018/2/layout/IconVerticalSolidList"/>
    <dgm:cxn modelId="{5A4294A5-EE33-483B-A103-0BB68E7C51B6}" type="presParOf" srcId="{1B384F55-D1E6-44BC-8B55-BA1C0F0B0CF4}" destId="{4B7ABB64-A756-4416-85C3-67F330FA2C8B}" srcOrd="1" destOrd="0" presId="urn:microsoft.com/office/officeart/2018/2/layout/IconVerticalSolidList"/>
    <dgm:cxn modelId="{D31E3F6F-6DC4-47D9-8315-F970432D1B8E}" type="presParOf" srcId="{1B384F55-D1E6-44BC-8B55-BA1C0F0B0CF4}" destId="{428A9711-C7B8-4AEB-BB88-D7EFEC35037A}" srcOrd="2" destOrd="0" presId="urn:microsoft.com/office/officeart/2018/2/layout/IconVerticalSolidList"/>
    <dgm:cxn modelId="{01DBBE2C-63B5-4396-B103-3396DC6E1178}" type="presParOf" srcId="{1B384F55-D1E6-44BC-8B55-BA1C0F0B0CF4}" destId="{1E8A4D28-C7B3-408D-8328-808EBC3C6004}" srcOrd="3" destOrd="0" presId="urn:microsoft.com/office/officeart/2018/2/layout/IconVerticalSolidList"/>
    <dgm:cxn modelId="{5CF29FEA-2058-44A2-8792-A9CF1DF0E2CC}" type="presParOf" srcId="{831A3F2C-7EF6-457E-BA28-AF68FB561FFA}" destId="{03567594-C7ED-4F04-B23B-9E8309ABF97B}" srcOrd="3" destOrd="0" presId="urn:microsoft.com/office/officeart/2018/2/layout/IconVerticalSolidList"/>
    <dgm:cxn modelId="{77EF3A81-26BA-449E-94E0-925F0366940D}" type="presParOf" srcId="{831A3F2C-7EF6-457E-BA28-AF68FB561FFA}" destId="{577FE981-FF86-4365-A775-738E82F29CC3}" srcOrd="4" destOrd="0" presId="urn:microsoft.com/office/officeart/2018/2/layout/IconVerticalSolidList"/>
    <dgm:cxn modelId="{E5A9B314-FDE1-4508-9CE3-EAECBD708A02}" type="presParOf" srcId="{577FE981-FF86-4365-A775-738E82F29CC3}" destId="{06752F85-C06C-48A3-8F62-E6A8883995F7}" srcOrd="0" destOrd="0" presId="urn:microsoft.com/office/officeart/2018/2/layout/IconVerticalSolidList"/>
    <dgm:cxn modelId="{8941D27D-CFA0-493B-914B-0F95506CD45E}" type="presParOf" srcId="{577FE981-FF86-4365-A775-738E82F29CC3}" destId="{930CAE4D-4E63-4312-890B-AB13BC684284}" srcOrd="1" destOrd="0" presId="urn:microsoft.com/office/officeart/2018/2/layout/IconVerticalSolidList"/>
    <dgm:cxn modelId="{B708C680-34FA-4126-8681-813DABFAFC66}" type="presParOf" srcId="{577FE981-FF86-4365-A775-738E82F29CC3}" destId="{6B56950C-87EE-4290-BECF-2911F9CB9A72}" srcOrd="2" destOrd="0" presId="urn:microsoft.com/office/officeart/2018/2/layout/IconVerticalSolidList"/>
    <dgm:cxn modelId="{F57DD1E6-E5F5-4C5D-A147-53240E7EA2F9}" type="presParOf" srcId="{577FE981-FF86-4365-A775-738E82F29CC3}" destId="{73FB0C3D-EA53-4EC5-BB48-FB5082E100A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4EBE55-87A3-42F0-A990-03FDE90739C6}"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DF684804-D828-4517-8AFB-24B6B64B8FC4}">
      <dgm:prSet phldrT="[Text]" phldr="0"/>
      <dgm:spPr/>
      <dgm:t>
        <a:bodyPr/>
        <a:lstStyle/>
        <a:p>
          <a:r>
            <a:rPr lang="en-US" dirty="0"/>
            <a:t>Extract</a:t>
          </a:r>
        </a:p>
      </dgm:t>
    </dgm:pt>
    <dgm:pt modelId="{FD04B964-730E-401A-B3DC-5AAEB4767672}" type="parTrans" cxnId="{A0700794-4C30-45F0-8A42-475A27CCD11E}">
      <dgm:prSet/>
      <dgm:spPr/>
      <dgm:t>
        <a:bodyPr/>
        <a:lstStyle/>
        <a:p>
          <a:endParaRPr lang="en-US"/>
        </a:p>
      </dgm:t>
    </dgm:pt>
    <dgm:pt modelId="{7AFBD3C4-462D-46FD-9B35-9E1BA1B23083}" type="sibTrans" cxnId="{A0700794-4C30-45F0-8A42-475A27CCD11E}">
      <dgm:prSet/>
      <dgm:spPr/>
      <dgm:t>
        <a:bodyPr/>
        <a:lstStyle/>
        <a:p>
          <a:endParaRPr lang="en-US"/>
        </a:p>
      </dgm:t>
    </dgm:pt>
    <dgm:pt modelId="{79F3EABE-DF97-4140-803E-4FC8D6372C81}">
      <dgm:prSet phldrT="[Text]" phldr="0"/>
      <dgm:spPr/>
      <dgm:t>
        <a:bodyPr/>
        <a:lstStyle/>
        <a:p>
          <a:r>
            <a:rPr lang="en-US" dirty="0"/>
            <a:t>Transform</a:t>
          </a:r>
        </a:p>
      </dgm:t>
    </dgm:pt>
    <dgm:pt modelId="{B0E04D92-6840-4A9B-8AD6-4B90AB8DD095}" type="parTrans" cxnId="{4B5B72F1-333B-498F-81D9-5AF3640BB234}">
      <dgm:prSet/>
      <dgm:spPr/>
      <dgm:t>
        <a:bodyPr/>
        <a:lstStyle/>
        <a:p>
          <a:endParaRPr lang="en-US"/>
        </a:p>
      </dgm:t>
    </dgm:pt>
    <dgm:pt modelId="{865FD50B-4D2C-4B98-8C76-6C51DB367992}" type="sibTrans" cxnId="{4B5B72F1-333B-498F-81D9-5AF3640BB234}">
      <dgm:prSet/>
      <dgm:spPr/>
      <dgm:t>
        <a:bodyPr/>
        <a:lstStyle/>
        <a:p>
          <a:endParaRPr lang="en-US"/>
        </a:p>
      </dgm:t>
    </dgm:pt>
    <dgm:pt modelId="{4C550DD2-1AC8-4E6E-8949-FF9EA6371649}">
      <dgm:prSet phldrT="[Text]" phldr="0"/>
      <dgm:spPr/>
      <dgm:t>
        <a:bodyPr/>
        <a:lstStyle/>
        <a:p>
          <a:r>
            <a:rPr lang="en-US" dirty="0"/>
            <a:t>Load</a:t>
          </a:r>
        </a:p>
      </dgm:t>
    </dgm:pt>
    <dgm:pt modelId="{A2DA5D15-512F-4347-BEF8-AB456427862B}" type="parTrans" cxnId="{BF60115E-A837-4D82-A884-FB05AD574E23}">
      <dgm:prSet/>
      <dgm:spPr/>
      <dgm:t>
        <a:bodyPr/>
        <a:lstStyle/>
        <a:p>
          <a:endParaRPr lang="en-US"/>
        </a:p>
      </dgm:t>
    </dgm:pt>
    <dgm:pt modelId="{103BFBCB-D34A-4DAA-9F77-D54B9082FA15}" type="sibTrans" cxnId="{BF60115E-A837-4D82-A884-FB05AD574E23}">
      <dgm:prSet/>
      <dgm:spPr/>
      <dgm:t>
        <a:bodyPr/>
        <a:lstStyle/>
        <a:p>
          <a:endParaRPr lang="en-US"/>
        </a:p>
      </dgm:t>
    </dgm:pt>
    <dgm:pt modelId="{BDAC6566-27E3-45C2-8AA0-867434AB5B14}">
      <dgm:prSet/>
      <dgm:spPr/>
      <dgm:t>
        <a:bodyPr/>
        <a:lstStyle/>
        <a:p>
          <a:r>
            <a:rPr lang="en-US" dirty="0"/>
            <a:t>Analyze</a:t>
          </a:r>
        </a:p>
      </dgm:t>
    </dgm:pt>
    <dgm:pt modelId="{66CAC90D-A21C-4391-A135-6C125B308933}" type="parTrans" cxnId="{4DB7DCDE-DABE-42AA-AC2D-191B5A2D7576}">
      <dgm:prSet/>
      <dgm:spPr/>
      <dgm:t>
        <a:bodyPr/>
        <a:lstStyle/>
        <a:p>
          <a:endParaRPr lang="en-US"/>
        </a:p>
      </dgm:t>
    </dgm:pt>
    <dgm:pt modelId="{319844B2-BD98-4B55-9210-C5F9086D46C2}" type="sibTrans" cxnId="{4DB7DCDE-DABE-42AA-AC2D-191B5A2D7576}">
      <dgm:prSet/>
      <dgm:spPr/>
      <dgm:t>
        <a:bodyPr/>
        <a:lstStyle/>
        <a:p>
          <a:endParaRPr lang="en-US"/>
        </a:p>
      </dgm:t>
    </dgm:pt>
    <dgm:pt modelId="{8B92C06B-E1B8-4271-9E59-5E1080431E2C}" type="pres">
      <dgm:prSet presAssocID="{364EBE55-87A3-42F0-A990-03FDE90739C6}" presName="Name0" presStyleCnt="0">
        <dgm:presLayoutVars>
          <dgm:chMax val="11"/>
          <dgm:chPref val="11"/>
          <dgm:dir/>
          <dgm:resizeHandles/>
        </dgm:presLayoutVars>
      </dgm:prSet>
      <dgm:spPr/>
    </dgm:pt>
    <dgm:pt modelId="{928009AB-0858-423A-8651-64B1FD8DF0B1}" type="pres">
      <dgm:prSet presAssocID="{BDAC6566-27E3-45C2-8AA0-867434AB5B14}" presName="Accent4" presStyleCnt="0"/>
      <dgm:spPr/>
    </dgm:pt>
    <dgm:pt modelId="{05524CDD-DC69-44A4-A3B7-41FE9C4E50F3}" type="pres">
      <dgm:prSet presAssocID="{BDAC6566-27E3-45C2-8AA0-867434AB5B14}" presName="Accent" presStyleLbl="node1" presStyleIdx="0" presStyleCnt="4"/>
      <dgm:spPr/>
    </dgm:pt>
    <dgm:pt modelId="{16C1D984-5D42-40C6-A70D-65512587C87A}" type="pres">
      <dgm:prSet presAssocID="{BDAC6566-27E3-45C2-8AA0-867434AB5B14}" presName="ParentBackground4" presStyleCnt="0"/>
      <dgm:spPr/>
    </dgm:pt>
    <dgm:pt modelId="{87915DC3-7D1D-4BEA-BBBD-2BBE381DFC11}" type="pres">
      <dgm:prSet presAssocID="{BDAC6566-27E3-45C2-8AA0-867434AB5B14}" presName="ParentBackground" presStyleLbl="fgAcc1" presStyleIdx="0" presStyleCnt="4"/>
      <dgm:spPr/>
    </dgm:pt>
    <dgm:pt modelId="{5E26CCDB-3073-43D4-8A9D-DD8D0AA6FACB}" type="pres">
      <dgm:prSet presAssocID="{BDAC6566-27E3-45C2-8AA0-867434AB5B14}" presName="Parent4" presStyleLbl="revTx" presStyleIdx="0" presStyleCnt="0">
        <dgm:presLayoutVars>
          <dgm:chMax val="1"/>
          <dgm:chPref val="1"/>
          <dgm:bulletEnabled val="1"/>
        </dgm:presLayoutVars>
      </dgm:prSet>
      <dgm:spPr/>
    </dgm:pt>
    <dgm:pt modelId="{4BD697DB-3BF6-4E74-BF5A-DC965AA4097A}" type="pres">
      <dgm:prSet presAssocID="{4C550DD2-1AC8-4E6E-8949-FF9EA6371649}" presName="Accent3" presStyleCnt="0"/>
      <dgm:spPr/>
    </dgm:pt>
    <dgm:pt modelId="{EA1FB272-FE76-464A-B5CB-53F650DC7E74}" type="pres">
      <dgm:prSet presAssocID="{4C550DD2-1AC8-4E6E-8949-FF9EA6371649}" presName="Accent" presStyleLbl="node1" presStyleIdx="1" presStyleCnt="4"/>
      <dgm:spPr/>
    </dgm:pt>
    <dgm:pt modelId="{B082ADE2-43D2-4B1A-8B7C-D827B610A307}" type="pres">
      <dgm:prSet presAssocID="{4C550DD2-1AC8-4E6E-8949-FF9EA6371649}" presName="ParentBackground3" presStyleCnt="0"/>
      <dgm:spPr/>
    </dgm:pt>
    <dgm:pt modelId="{E15A596E-967B-41D2-B659-CF18C14F2087}" type="pres">
      <dgm:prSet presAssocID="{4C550DD2-1AC8-4E6E-8949-FF9EA6371649}" presName="ParentBackground" presStyleLbl="fgAcc1" presStyleIdx="1" presStyleCnt="4"/>
      <dgm:spPr/>
    </dgm:pt>
    <dgm:pt modelId="{F7A93B5D-76B7-4DC3-9351-71F92C9B8739}" type="pres">
      <dgm:prSet presAssocID="{4C550DD2-1AC8-4E6E-8949-FF9EA6371649}" presName="Parent3" presStyleLbl="revTx" presStyleIdx="0" presStyleCnt="0">
        <dgm:presLayoutVars>
          <dgm:chMax val="1"/>
          <dgm:chPref val="1"/>
          <dgm:bulletEnabled val="1"/>
        </dgm:presLayoutVars>
      </dgm:prSet>
      <dgm:spPr/>
    </dgm:pt>
    <dgm:pt modelId="{835629CE-76F8-451A-B2F6-763B68A2608E}" type="pres">
      <dgm:prSet presAssocID="{79F3EABE-DF97-4140-803E-4FC8D6372C81}" presName="Accent2" presStyleCnt="0"/>
      <dgm:spPr/>
    </dgm:pt>
    <dgm:pt modelId="{53864610-6BC2-4E99-BBB6-78C8EAB71C51}" type="pres">
      <dgm:prSet presAssocID="{79F3EABE-DF97-4140-803E-4FC8D6372C81}" presName="Accent" presStyleLbl="node1" presStyleIdx="2" presStyleCnt="4"/>
      <dgm:spPr/>
    </dgm:pt>
    <dgm:pt modelId="{24D02D16-644C-46C6-A5BC-103431D1F804}" type="pres">
      <dgm:prSet presAssocID="{79F3EABE-DF97-4140-803E-4FC8D6372C81}" presName="ParentBackground2" presStyleCnt="0"/>
      <dgm:spPr/>
    </dgm:pt>
    <dgm:pt modelId="{461DB991-FEC4-4255-8917-ADE578A86BBA}" type="pres">
      <dgm:prSet presAssocID="{79F3EABE-DF97-4140-803E-4FC8D6372C81}" presName="ParentBackground" presStyleLbl="fgAcc1" presStyleIdx="2" presStyleCnt="4"/>
      <dgm:spPr/>
    </dgm:pt>
    <dgm:pt modelId="{F88682B1-742B-4DAF-A458-386A36277CC6}" type="pres">
      <dgm:prSet presAssocID="{79F3EABE-DF97-4140-803E-4FC8D6372C81}" presName="Parent2" presStyleLbl="revTx" presStyleIdx="0" presStyleCnt="0">
        <dgm:presLayoutVars>
          <dgm:chMax val="1"/>
          <dgm:chPref val="1"/>
          <dgm:bulletEnabled val="1"/>
        </dgm:presLayoutVars>
      </dgm:prSet>
      <dgm:spPr/>
    </dgm:pt>
    <dgm:pt modelId="{219AB0EC-34A3-4B0A-850D-8F893C0A3FE6}" type="pres">
      <dgm:prSet presAssocID="{DF684804-D828-4517-8AFB-24B6B64B8FC4}" presName="Accent1" presStyleCnt="0"/>
      <dgm:spPr/>
    </dgm:pt>
    <dgm:pt modelId="{9B117025-43B9-4DE0-B739-B4AFDD9B6DCA}" type="pres">
      <dgm:prSet presAssocID="{DF684804-D828-4517-8AFB-24B6B64B8FC4}" presName="Accent" presStyleLbl="node1" presStyleIdx="3" presStyleCnt="4"/>
      <dgm:spPr/>
    </dgm:pt>
    <dgm:pt modelId="{2638DD77-5E40-4074-BA3B-F1FE6668BE67}" type="pres">
      <dgm:prSet presAssocID="{DF684804-D828-4517-8AFB-24B6B64B8FC4}" presName="ParentBackground1" presStyleCnt="0"/>
      <dgm:spPr/>
    </dgm:pt>
    <dgm:pt modelId="{FDC87382-1A4E-40BE-8B2C-4445CF260863}" type="pres">
      <dgm:prSet presAssocID="{DF684804-D828-4517-8AFB-24B6B64B8FC4}" presName="ParentBackground" presStyleLbl="fgAcc1" presStyleIdx="3" presStyleCnt="4"/>
      <dgm:spPr/>
    </dgm:pt>
    <dgm:pt modelId="{0DCB2A25-CA16-4A2F-8B5B-272D5D54461D}" type="pres">
      <dgm:prSet presAssocID="{DF684804-D828-4517-8AFB-24B6B64B8FC4}" presName="Parent1" presStyleLbl="revTx" presStyleIdx="0" presStyleCnt="0">
        <dgm:presLayoutVars>
          <dgm:chMax val="1"/>
          <dgm:chPref val="1"/>
          <dgm:bulletEnabled val="1"/>
        </dgm:presLayoutVars>
      </dgm:prSet>
      <dgm:spPr/>
    </dgm:pt>
  </dgm:ptLst>
  <dgm:cxnLst>
    <dgm:cxn modelId="{2F37680D-5F07-4674-87E4-8B2D7B391427}" type="presOf" srcId="{4C550DD2-1AC8-4E6E-8949-FF9EA6371649}" destId="{F7A93B5D-76B7-4DC3-9351-71F92C9B8739}" srcOrd="1" destOrd="0" presId="urn:microsoft.com/office/officeart/2011/layout/CircleProcess"/>
    <dgm:cxn modelId="{CF847A14-2FF1-4ABD-8668-B382BC3FA122}" type="presOf" srcId="{DF684804-D828-4517-8AFB-24B6B64B8FC4}" destId="{FDC87382-1A4E-40BE-8B2C-4445CF260863}" srcOrd="0" destOrd="0" presId="urn:microsoft.com/office/officeart/2011/layout/CircleProcess"/>
    <dgm:cxn modelId="{0B728326-02CB-4A42-A763-4572C96D7EFF}" type="presOf" srcId="{BDAC6566-27E3-45C2-8AA0-867434AB5B14}" destId="{5E26CCDB-3073-43D4-8A9D-DD8D0AA6FACB}" srcOrd="1" destOrd="0" presId="urn:microsoft.com/office/officeart/2011/layout/CircleProcess"/>
    <dgm:cxn modelId="{BF60115E-A837-4D82-A884-FB05AD574E23}" srcId="{364EBE55-87A3-42F0-A990-03FDE90739C6}" destId="{4C550DD2-1AC8-4E6E-8949-FF9EA6371649}" srcOrd="2" destOrd="0" parTransId="{A2DA5D15-512F-4347-BEF8-AB456427862B}" sibTransId="{103BFBCB-D34A-4DAA-9F77-D54B9082FA15}"/>
    <dgm:cxn modelId="{892D0B68-90B7-4FC1-9242-DBDCB138854D}" type="presOf" srcId="{364EBE55-87A3-42F0-A990-03FDE90739C6}" destId="{8B92C06B-E1B8-4271-9E59-5E1080431E2C}" srcOrd="0" destOrd="0" presId="urn:microsoft.com/office/officeart/2011/layout/CircleProcess"/>
    <dgm:cxn modelId="{330F0E58-A2FD-4D62-8C4D-39728B981D07}" type="presOf" srcId="{79F3EABE-DF97-4140-803E-4FC8D6372C81}" destId="{461DB991-FEC4-4255-8917-ADE578A86BBA}" srcOrd="0" destOrd="0" presId="urn:microsoft.com/office/officeart/2011/layout/CircleProcess"/>
    <dgm:cxn modelId="{502D7C7A-4CDB-4004-A05F-18F21AD2B2E2}" type="presOf" srcId="{BDAC6566-27E3-45C2-8AA0-867434AB5B14}" destId="{87915DC3-7D1D-4BEA-BBBD-2BBE381DFC11}" srcOrd="0" destOrd="0" presId="urn:microsoft.com/office/officeart/2011/layout/CircleProcess"/>
    <dgm:cxn modelId="{1C054B84-0330-4F04-9528-92973965684C}" type="presOf" srcId="{4C550DD2-1AC8-4E6E-8949-FF9EA6371649}" destId="{E15A596E-967B-41D2-B659-CF18C14F2087}" srcOrd="0" destOrd="0" presId="urn:microsoft.com/office/officeart/2011/layout/CircleProcess"/>
    <dgm:cxn modelId="{B7C0D691-697F-4760-8A9D-02B224F0768C}" type="presOf" srcId="{DF684804-D828-4517-8AFB-24B6B64B8FC4}" destId="{0DCB2A25-CA16-4A2F-8B5B-272D5D54461D}" srcOrd="1" destOrd="0" presId="urn:microsoft.com/office/officeart/2011/layout/CircleProcess"/>
    <dgm:cxn modelId="{A0700794-4C30-45F0-8A42-475A27CCD11E}" srcId="{364EBE55-87A3-42F0-A990-03FDE90739C6}" destId="{DF684804-D828-4517-8AFB-24B6B64B8FC4}" srcOrd="0" destOrd="0" parTransId="{FD04B964-730E-401A-B3DC-5AAEB4767672}" sibTransId="{7AFBD3C4-462D-46FD-9B35-9E1BA1B23083}"/>
    <dgm:cxn modelId="{BC86DDBC-1FB5-4F80-81E1-ED008F599311}" type="presOf" srcId="{79F3EABE-DF97-4140-803E-4FC8D6372C81}" destId="{F88682B1-742B-4DAF-A458-386A36277CC6}" srcOrd="1" destOrd="0" presId="urn:microsoft.com/office/officeart/2011/layout/CircleProcess"/>
    <dgm:cxn modelId="{4DB7DCDE-DABE-42AA-AC2D-191B5A2D7576}" srcId="{364EBE55-87A3-42F0-A990-03FDE90739C6}" destId="{BDAC6566-27E3-45C2-8AA0-867434AB5B14}" srcOrd="3" destOrd="0" parTransId="{66CAC90D-A21C-4391-A135-6C125B308933}" sibTransId="{319844B2-BD98-4B55-9210-C5F9086D46C2}"/>
    <dgm:cxn modelId="{4B5B72F1-333B-498F-81D9-5AF3640BB234}" srcId="{364EBE55-87A3-42F0-A990-03FDE90739C6}" destId="{79F3EABE-DF97-4140-803E-4FC8D6372C81}" srcOrd="1" destOrd="0" parTransId="{B0E04D92-6840-4A9B-8AD6-4B90AB8DD095}" sibTransId="{865FD50B-4D2C-4B98-8C76-6C51DB367992}"/>
    <dgm:cxn modelId="{65E37F8A-8F11-48D3-B7F0-A3D3F97DF270}" type="presParOf" srcId="{8B92C06B-E1B8-4271-9E59-5E1080431E2C}" destId="{928009AB-0858-423A-8651-64B1FD8DF0B1}" srcOrd="0" destOrd="0" presId="urn:microsoft.com/office/officeart/2011/layout/CircleProcess"/>
    <dgm:cxn modelId="{01A3E4BD-F327-46B8-9AA8-FD84CC3690EA}" type="presParOf" srcId="{928009AB-0858-423A-8651-64B1FD8DF0B1}" destId="{05524CDD-DC69-44A4-A3B7-41FE9C4E50F3}" srcOrd="0" destOrd="0" presId="urn:microsoft.com/office/officeart/2011/layout/CircleProcess"/>
    <dgm:cxn modelId="{0942D9F7-AAC3-43F3-804E-03B9AD71C49A}" type="presParOf" srcId="{8B92C06B-E1B8-4271-9E59-5E1080431E2C}" destId="{16C1D984-5D42-40C6-A70D-65512587C87A}" srcOrd="1" destOrd="0" presId="urn:microsoft.com/office/officeart/2011/layout/CircleProcess"/>
    <dgm:cxn modelId="{6283337F-42D6-48AD-AF77-BAC790326B2D}" type="presParOf" srcId="{16C1D984-5D42-40C6-A70D-65512587C87A}" destId="{87915DC3-7D1D-4BEA-BBBD-2BBE381DFC11}" srcOrd="0" destOrd="0" presId="urn:microsoft.com/office/officeart/2011/layout/CircleProcess"/>
    <dgm:cxn modelId="{805FC7D7-9831-4168-AF88-40961066C52B}" type="presParOf" srcId="{8B92C06B-E1B8-4271-9E59-5E1080431E2C}" destId="{5E26CCDB-3073-43D4-8A9D-DD8D0AA6FACB}" srcOrd="2" destOrd="0" presId="urn:microsoft.com/office/officeart/2011/layout/CircleProcess"/>
    <dgm:cxn modelId="{A19E18D1-290C-4E8F-AA77-4ABB49FE2B56}" type="presParOf" srcId="{8B92C06B-E1B8-4271-9E59-5E1080431E2C}" destId="{4BD697DB-3BF6-4E74-BF5A-DC965AA4097A}" srcOrd="3" destOrd="0" presId="urn:microsoft.com/office/officeart/2011/layout/CircleProcess"/>
    <dgm:cxn modelId="{2A8EC8A8-4AE0-4A43-B1FC-14D50FA3C417}" type="presParOf" srcId="{4BD697DB-3BF6-4E74-BF5A-DC965AA4097A}" destId="{EA1FB272-FE76-464A-B5CB-53F650DC7E74}" srcOrd="0" destOrd="0" presId="urn:microsoft.com/office/officeart/2011/layout/CircleProcess"/>
    <dgm:cxn modelId="{AF0EE79B-7E26-4A96-BE98-F14EE2791605}" type="presParOf" srcId="{8B92C06B-E1B8-4271-9E59-5E1080431E2C}" destId="{B082ADE2-43D2-4B1A-8B7C-D827B610A307}" srcOrd="4" destOrd="0" presId="urn:microsoft.com/office/officeart/2011/layout/CircleProcess"/>
    <dgm:cxn modelId="{6FB5DE0E-3B44-4EE8-A0A9-7A8478D3C100}" type="presParOf" srcId="{B082ADE2-43D2-4B1A-8B7C-D827B610A307}" destId="{E15A596E-967B-41D2-B659-CF18C14F2087}" srcOrd="0" destOrd="0" presId="urn:microsoft.com/office/officeart/2011/layout/CircleProcess"/>
    <dgm:cxn modelId="{BE39D601-1304-4236-B179-2D47A0F27EF3}" type="presParOf" srcId="{8B92C06B-E1B8-4271-9E59-5E1080431E2C}" destId="{F7A93B5D-76B7-4DC3-9351-71F92C9B8739}" srcOrd="5" destOrd="0" presId="urn:microsoft.com/office/officeart/2011/layout/CircleProcess"/>
    <dgm:cxn modelId="{0EA1FF64-D210-4499-8940-C47BA50F83DC}" type="presParOf" srcId="{8B92C06B-E1B8-4271-9E59-5E1080431E2C}" destId="{835629CE-76F8-451A-B2F6-763B68A2608E}" srcOrd="6" destOrd="0" presId="urn:microsoft.com/office/officeart/2011/layout/CircleProcess"/>
    <dgm:cxn modelId="{EC7B3A2C-55E4-444C-8437-F90E4565895B}" type="presParOf" srcId="{835629CE-76F8-451A-B2F6-763B68A2608E}" destId="{53864610-6BC2-4E99-BBB6-78C8EAB71C51}" srcOrd="0" destOrd="0" presId="urn:microsoft.com/office/officeart/2011/layout/CircleProcess"/>
    <dgm:cxn modelId="{0A0BE1B4-9CDF-4F93-A9B5-31931CDB86DA}" type="presParOf" srcId="{8B92C06B-E1B8-4271-9E59-5E1080431E2C}" destId="{24D02D16-644C-46C6-A5BC-103431D1F804}" srcOrd="7" destOrd="0" presId="urn:microsoft.com/office/officeart/2011/layout/CircleProcess"/>
    <dgm:cxn modelId="{0A9E7443-058A-4CE9-B867-1B34DCA772A6}" type="presParOf" srcId="{24D02D16-644C-46C6-A5BC-103431D1F804}" destId="{461DB991-FEC4-4255-8917-ADE578A86BBA}" srcOrd="0" destOrd="0" presId="urn:microsoft.com/office/officeart/2011/layout/CircleProcess"/>
    <dgm:cxn modelId="{80A0F901-5FEC-40FB-B1C8-6914A0C97775}" type="presParOf" srcId="{8B92C06B-E1B8-4271-9E59-5E1080431E2C}" destId="{F88682B1-742B-4DAF-A458-386A36277CC6}" srcOrd="8" destOrd="0" presId="urn:microsoft.com/office/officeart/2011/layout/CircleProcess"/>
    <dgm:cxn modelId="{2A2EA2BA-0E87-458E-B702-F7EC949CEB2B}" type="presParOf" srcId="{8B92C06B-E1B8-4271-9E59-5E1080431E2C}" destId="{219AB0EC-34A3-4B0A-850D-8F893C0A3FE6}" srcOrd="9" destOrd="0" presId="urn:microsoft.com/office/officeart/2011/layout/CircleProcess"/>
    <dgm:cxn modelId="{EE234A99-D78C-49BB-A4A8-0E6DD9087614}" type="presParOf" srcId="{219AB0EC-34A3-4B0A-850D-8F893C0A3FE6}" destId="{9B117025-43B9-4DE0-B739-B4AFDD9B6DCA}" srcOrd="0" destOrd="0" presId="urn:microsoft.com/office/officeart/2011/layout/CircleProcess"/>
    <dgm:cxn modelId="{C80F783C-EE95-4FA0-9EAF-926C95374950}" type="presParOf" srcId="{8B92C06B-E1B8-4271-9E59-5E1080431E2C}" destId="{2638DD77-5E40-4074-BA3B-F1FE6668BE67}" srcOrd="10" destOrd="0" presId="urn:microsoft.com/office/officeart/2011/layout/CircleProcess"/>
    <dgm:cxn modelId="{051E4BC1-D131-44BC-A1E8-EF24E44EDED2}" type="presParOf" srcId="{2638DD77-5E40-4074-BA3B-F1FE6668BE67}" destId="{FDC87382-1A4E-40BE-8B2C-4445CF260863}" srcOrd="0" destOrd="0" presId="urn:microsoft.com/office/officeart/2011/layout/CircleProcess"/>
    <dgm:cxn modelId="{6F1CD24E-5782-44D3-88EA-71E4F9514A3A}" type="presParOf" srcId="{8B92C06B-E1B8-4271-9E59-5E1080431E2C}" destId="{0DCB2A25-CA16-4A2F-8B5B-272D5D54461D}"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60C82-1749-4083-8083-A13BD3420311}">
      <dsp:nvSpPr>
        <dsp:cNvPr id="0" name=""/>
        <dsp:cNvSpPr/>
      </dsp:nvSpPr>
      <dsp:spPr>
        <a:xfrm>
          <a:off x="1618393" y="3426237"/>
          <a:ext cx="99181" cy="9918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DF9BF9A-61A4-49C9-909A-F7AF5C938DF7}">
      <dsp:nvSpPr>
        <dsp:cNvPr id="0" name=""/>
        <dsp:cNvSpPr/>
      </dsp:nvSpPr>
      <dsp:spPr>
        <a:xfrm>
          <a:off x="1431436" y="3516236"/>
          <a:ext cx="99181" cy="99181"/>
        </a:xfrm>
        <a:prstGeom prst="ellipse">
          <a:avLst/>
        </a:prstGeom>
        <a:gradFill rotWithShape="0">
          <a:gsLst>
            <a:gs pos="0">
              <a:schemeClr val="accent2">
                <a:hueOff val="-16759"/>
                <a:satOff val="-2876"/>
                <a:lumOff val="3280"/>
                <a:alphaOff val="0"/>
                <a:satMod val="103000"/>
                <a:lumMod val="102000"/>
                <a:tint val="94000"/>
              </a:schemeClr>
            </a:gs>
            <a:gs pos="50000">
              <a:schemeClr val="accent2">
                <a:hueOff val="-16759"/>
                <a:satOff val="-2876"/>
                <a:lumOff val="3280"/>
                <a:alphaOff val="0"/>
                <a:satMod val="110000"/>
                <a:lumMod val="100000"/>
                <a:shade val="100000"/>
              </a:schemeClr>
            </a:gs>
            <a:gs pos="100000">
              <a:schemeClr val="accent2">
                <a:hueOff val="-16759"/>
                <a:satOff val="-2876"/>
                <a:lumOff val="3280"/>
                <a:alphaOff val="0"/>
                <a:lumMod val="99000"/>
                <a:satMod val="120000"/>
                <a:shade val="78000"/>
              </a:schemeClr>
            </a:gs>
          </a:gsLst>
          <a:lin ang="5400000" scaled="0"/>
        </a:gradFill>
        <a:ln w="6350" cap="flat" cmpd="sng" algn="ctr">
          <a:solidFill>
            <a:schemeClr val="accent2">
              <a:hueOff val="-16759"/>
              <a:satOff val="-2876"/>
              <a:lumOff val="328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6CCC7C-A8E7-451E-A64B-1C92043C2FE8}">
      <dsp:nvSpPr>
        <dsp:cNvPr id="0" name=""/>
        <dsp:cNvSpPr/>
      </dsp:nvSpPr>
      <dsp:spPr>
        <a:xfrm>
          <a:off x="1235553" y="3587325"/>
          <a:ext cx="99181" cy="99181"/>
        </a:xfrm>
        <a:prstGeom prst="ellipse">
          <a:avLst/>
        </a:prstGeom>
        <a:gradFill rotWithShape="0">
          <a:gsLst>
            <a:gs pos="0">
              <a:schemeClr val="accent2">
                <a:hueOff val="-33518"/>
                <a:satOff val="-5753"/>
                <a:lumOff val="6560"/>
                <a:alphaOff val="0"/>
                <a:satMod val="103000"/>
                <a:lumMod val="102000"/>
                <a:tint val="94000"/>
              </a:schemeClr>
            </a:gs>
            <a:gs pos="50000">
              <a:schemeClr val="accent2">
                <a:hueOff val="-33518"/>
                <a:satOff val="-5753"/>
                <a:lumOff val="6560"/>
                <a:alphaOff val="0"/>
                <a:satMod val="110000"/>
                <a:lumMod val="100000"/>
                <a:shade val="100000"/>
              </a:schemeClr>
            </a:gs>
            <a:gs pos="100000">
              <a:schemeClr val="accent2">
                <a:hueOff val="-33518"/>
                <a:satOff val="-5753"/>
                <a:lumOff val="6560"/>
                <a:alphaOff val="0"/>
                <a:lumMod val="99000"/>
                <a:satMod val="120000"/>
                <a:shade val="78000"/>
              </a:schemeClr>
            </a:gs>
          </a:gsLst>
          <a:lin ang="5400000" scaled="0"/>
        </a:gradFill>
        <a:ln w="6350" cap="flat" cmpd="sng" algn="ctr">
          <a:solidFill>
            <a:schemeClr val="accent2">
              <a:hueOff val="-33518"/>
              <a:satOff val="-5753"/>
              <a:lumOff val="656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E1CAEC8-C397-4FD1-8694-91D88AAF9862}">
      <dsp:nvSpPr>
        <dsp:cNvPr id="0" name=""/>
        <dsp:cNvSpPr/>
      </dsp:nvSpPr>
      <dsp:spPr>
        <a:xfrm>
          <a:off x="2515985" y="2384415"/>
          <a:ext cx="99181" cy="99181"/>
        </a:xfrm>
        <a:prstGeom prst="ellipse">
          <a:avLst/>
        </a:prstGeom>
        <a:gradFill rotWithShape="0">
          <a:gsLst>
            <a:gs pos="0">
              <a:schemeClr val="accent2">
                <a:hueOff val="-50278"/>
                <a:satOff val="-8629"/>
                <a:lumOff val="9840"/>
                <a:alphaOff val="0"/>
                <a:satMod val="103000"/>
                <a:lumMod val="102000"/>
                <a:tint val="94000"/>
              </a:schemeClr>
            </a:gs>
            <a:gs pos="50000">
              <a:schemeClr val="accent2">
                <a:hueOff val="-50278"/>
                <a:satOff val="-8629"/>
                <a:lumOff val="9840"/>
                <a:alphaOff val="0"/>
                <a:satMod val="110000"/>
                <a:lumMod val="100000"/>
                <a:shade val="100000"/>
              </a:schemeClr>
            </a:gs>
            <a:gs pos="100000">
              <a:schemeClr val="accent2">
                <a:hueOff val="-50278"/>
                <a:satOff val="-8629"/>
                <a:lumOff val="9840"/>
                <a:alphaOff val="0"/>
                <a:lumMod val="99000"/>
                <a:satMod val="120000"/>
                <a:shade val="78000"/>
              </a:schemeClr>
            </a:gs>
          </a:gsLst>
          <a:lin ang="5400000" scaled="0"/>
        </a:gradFill>
        <a:ln w="6350" cap="flat" cmpd="sng" algn="ctr">
          <a:solidFill>
            <a:schemeClr val="accent2">
              <a:hueOff val="-50278"/>
              <a:satOff val="-8629"/>
              <a:lumOff val="984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C8E639-47C2-4857-B8B5-8A894173F7F5}">
      <dsp:nvSpPr>
        <dsp:cNvPr id="0" name=""/>
        <dsp:cNvSpPr/>
      </dsp:nvSpPr>
      <dsp:spPr>
        <a:xfrm>
          <a:off x="2440607" y="2567565"/>
          <a:ext cx="99181" cy="99181"/>
        </a:xfrm>
        <a:prstGeom prst="ellipse">
          <a:avLst/>
        </a:prstGeom>
        <a:gradFill rotWithShape="0">
          <a:gsLst>
            <a:gs pos="0">
              <a:schemeClr val="accent2">
                <a:hueOff val="-67037"/>
                <a:satOff val="-11505"/>
                <a:lumOff val="13120"/>
                <a:alphaOff val="0"/>
                <a:satMod val="103000"/>
                <a:lumMod val="102000"/>
                <a:tint val="94000"/>
              </a:schemeClr>
            </a:gs>
            <a:gs pos="50000">
              <a:schemeClr val="accent2">
                <a:hueOff val="-67037"/>
                <a:satOff val="-11505"/>
                <a:lumOff val="13120"/>
                <a:alphaOff val="0"/>
                <a:satMod val="110000"/>
                <a:lumMod val="100000"/>
                <a:shade val="100000"/>
              </a:schemeClr>
            </a:gs>
            <a:gs pos="100000">
              <a:schemeClr val="accent2">
                <a:hueOff val="-67037"/>
                <a:satOff val="-11505"/>
                <a:lumOff val="13120"/>
                <a:alphaOff val="0"/>
                <a:lumMod val="99000"/>
                <a:satMod val="120000"/>
                <a:shade val="78000"/>
              </a:schemeClr>
            </a:gs>
          </a:gsLst>
          <a:lin ang="5400000" scaled="0"/>
        </a:gradFill>
        <a:ln w="6350" cap="flat" cmpd="sng" algn="ctr">
          <a:solidFill>
            <a:schemeClr val="accent2">
              <a:hueOff val="-67037"/>
              <a:satOff val="-11505"/>
              <a:lumOff val="1312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4457376-5157-4546-8722-15F06295640B}">
      <dsp:nvSpPr>
        <dsp:cNvPr id="0" name=""/>
        <dsp:cNvSpPr/>
      </dsp:nvSpPr>
      <dsp:spPr>
        <a:xfrm>
          <a:off x="2387049" y="1005708"/>
          <a:ext cx="99181" cy="99181"/>
        </a:xfrm>
        <a:prstGeom prst="ellipse">
          <a:avLst/>
        </a:prstGeom>
        <a:gradFill rotWithShape="0">
          <a:gsLst>
            <a:gs pos="0">
              <a:schemeClr val="accent2">
                <a:hueOff val="-83796"/>
                <a:satOff val="-14381"/>
                <a:lumOff val="16400"/>
                <a:alphaOff val="0"/>
                <a:satMod val="103000"/>
                <a:lumMod val="102000"/>
                <a:tint val="94000"/>
              </a:schemeClr>
            </a:gs>
            <a:gs pos="50000">
              <a:schemeClr val="accent2">
                <a:hueOff val="-83796"/>
                <a:satOff val="-14381"/>
                <a:lumOff val="16400"/>
                <a:alphaOff val="0"/>
                <a:satMod val="110000"/>
                <a:lumMod val="100000"/>
                <a:shade val="100000"/>
              </a:schemeClr>
            </a:gs>
            <a:gs pos="100000">
              <a:schemeClr val="accent2">
                <a:hueOff val="-83796"/>
                <a:satOff val="-14381"/>
                <a:lumOff val="16400"/>
                <a:alphaOff val="0"/>
                <a:lumMod val="99000"/>
                <a:satMod val="120000"/>
                <a:shade val="78000"/>
              </a:schemeClr>
            </a:gs>
          </a:gsLst>
          <a:lin ang="5400000" scaled="0"/>
        </a:gradFill>
        <a:ln w="6350" cap="flat" cmpd="sng" algn="ctr">
          <a:solidFill>
            <a:schemeClr val="accent2">
              <a:hueOff val="-83796"/>
              <a:satOff val="-14381"/>
              <a:lumOff val="1640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453F208-FA48-41FF-A45E-E768F617170E}">
      <dsp:nvSpPr>
        <dsp:cNvPr id="0" name=""/>
        <dsp:cNvSpPr/>
      </dsp:nvSpPr>
      <dsp:spPr>
        <a:xfrm>
          <a:off x="2524911" y="918160"/>
          <a:ext cx="99181" cy="99181"/>
        </a:xfrm>
        <a:prstGeom prst="ellipse">
          <a:avLst/>
        </a:prstGeom>
        <a:gradFill rotWithShape="0">
          <a:gsLst>
            <a:gs pos="0">
              <a:schemeClr val="accent2">
                <a:hueOff val="-100555"/>
                <a:satOff val="-17258"/>
                <a:lumOff val="19679"/>
                <a:alphaOff val="0"/>
                <a:satMod val="103000"/>
                <a:lumMod val="102000"/>
                <a:tint val="94000"/>
              </a:schemeClr>
            </a:gs>
            <a:gs pos="50000">
              <a:schemeClr val="accent2">
                <a:hueOff val="-100555"/>
                <a:satOff val="-17258"/>
                <a:lumOff val="19679"/>
                <a:alphaOff val="0"/>
                <a:satMod val="110000"/>
                <a:lumMod val="100000"/>
                <a:shade val="100000"/>
              </a:schemeClr>
            </a:gs>
            <a:gs pos="100000">
              <a:schemeClr val="accent2">
                <a:hueOff val="-100555"/>
                <a:satOff val="-17258"/>
                <a:lumOff val="19679"/>
                <a:alphaOff val="0"/>
                <a:lumMod val="99000"/>
                <a:satMod val="120000"/>
                <a:shade val="78000"/>
              </a:schemeClr>
            </a:gs>
          </a:gsLst>
          <a:lin ang="5400000" scaled="0"/>
        </a:gradFill>
        <a:ln w="6350" cap="flat" cmpd="sng" algn="ctr">
          <a:solidFill>
            <a:schemeClr val="accent2">
              <a:hueOff val="-100555"/>
              <a:satOff val="-17258"/>
              <a:lumOff val="1967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39A303-02DC-437E-8A55-F455789BB1E6}">
      <dsp:nvSpPr>
        <dsp:cNvPr id="0" name=""/>
        <dsp:cNvSpPr/>
      </dsp:nvSpPr>
      <dsp:spPr>
        <a:xfrm>
          <a:off x="2662774" y="830612"/>
          <a:ext cx="99181" cy="99181"/>
        </a:xfrm>
        <a:prstGeom prst="ellipse">
          <a:avLst/>
        </a:prstGeom>
        <a:gradFill rotWithShape="0">
          <a:gsLst>
            <a:gs pos="0">
              <a:schemeClr val="accent2">
                <a:hueOff val="-117315"/>
                <a:satOff val="-20134"/>
                <a:lumOff val="22959"/>
                <a:alphaOff val="0"/>
                <a:satMod val="103000"/>
                <a:lumMod val="102000"/>
                <a:tint val="94000"/>
              </a:schemeClr>
            </a:gs>
            <a:gs pos="50000">
              <a:schemeClr val="accent2">
                <a:hueOff val="-117315"/>
                <a:satOff val="-20134"/>
                <a:lumOff val="22959"/>
                <a:alphaOff val="0"/>
                <a:satMod val="110000"/>
                <a:lumMod val="100000"/>
                <a:shade val="100000"/>
              </a:schemeClr>
            </a:gs>
            <a:gs pos="100000">
              <a:schemeClr val="accent2">
                <a:hueOff val="-117315"/>
                <a:satOff val="-20134"/>
                <a:lumOff val="22959"/>
                <a:alphaOff val="0"/>
                <a:lumMod val="99000"/>
                <a:satMod val="120000"/>
                <a:shade val="78000"/>
              </a:schemeClr>
            </a:gs>
          </a:gsLst>
          <a:lin ang="5400000" scaled="0"/>
        </a:gradFill>
        <a:ln w="6350" cap="flat" cmpd="sng" algn="ctr">
          <a:solidFill>
            <a:schemeClr val="accent2">
              <a:hueOff val="-117315"/>
              <a:satOff val="-20134"/>
              <a:lumOff val="2295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A871C5-516B-4AC5-9823-68EA4E91E5A4}">
      <dsp:nvSpPr>
        <dsp:cNvPr id="0" name=""/>
        <dsp:cNvSpPr/>
      </dsp:nvSpPr>
      <dsp:spPr>
        <a:xfrm>
          <a:off x="2800636" y="918160"/>
          <a:ext cx="99181" cy="99181"/>
        </a:xfrm>
        <a:prstGeom prst="ellipse">
          <a:avLst/>
        </a:prstGeom>
        <a:gradFill rotWithShape="0">
          <a:gsLst>
            <a:gs pos="0">
              <a:schemeClr val="accent2">
                <a:hueOff val="-134074"/>
                <a:satOff val="-23010"/>
                <a:lumOff val="26239"/>
                <a:alphaOff val="0"/>
                <a:satMod val="103000"/>
                <a:lumMod val="102000"/>
                <a:tint val="94000"/>
              </a:schemeClr>
            </a:gs>
            <a:gs pos="50000">
              <a:schemeClr val="accent2">
                <a:hueOff val="-134074"/>
                <a:satOff val="-23010"/>
                <a:lumOff val="26239"/>
                <a:alphaOff val="0"/>
                <a:satMod val="110000"/>
                <a:lumMod val="100000"/>
                <a:shade val="100000"/>
              </a:schemeClr>
            </a:gs>
            <a:gs pos="100000">
              <a:schemeClr val="accent2">
                <a:hueOff val="-134074"/>
                <a:satOff val="-23010"/>
                <a:lumOff val="26239"/>
                <a:alphaOff val="0"/>
                <a:lumMod val="99000"/>
                <a:satMod val="120000"/>
                <a:shade val="78000"/>
              </a:schemeClr>
            </a:gs>
          </a:gsLst>
          <a:lin ang="5400000" scaled="0"/>
        </a:gradFill>
        <a:ln w="6350" cap="flat" cmpd="sng" algn="ctr">
          <a:solidFill>
            <a:schemeClr val="accent2">
              <a:hueOff val="-134074"/>
              <a:satOff val="-23010"/>
              <a:lumOff val="262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959772B-826B-4022-A762-533466368E65}">
      <dsp:nvSpPr>
        <dsp:cNvPr id="0" name=""/>
        <dsp:cNvSpPr/>
      </dsp:nvSpPr>
      <dsp:spPr>
        <a:xfrm>
          <a:off x="2938498" y="1005708"/>
          <a:ext cx="99181" cy="99181"/>
        </a:xfrm>
        <a:prstGeom prst="ellipse">
          <a:avLst/>
        </a:prstGeom>
        <a:gradFill rotWithShape="0">
          <a:gsLst>
            <a:gs pos="0">
              <a:schemeClr val="accent2">
                <a:hueOff val="-150833"/>
                <a:satOff val="-25886"/>
                <a:lumOff val="29519"/>
                <a:alphaOff val="0"/>
                <a:satMod val="103000"/>
                <a:lumMod val="102000"/>
                <a:tint val="94000"/>
              </a:schemeClr>
            </a:gs>
            <a:gs pos="50000">
              <a:schemeClr val="accent2">
                <a:hueOff val="-150833"/>
                <a:satOff val="-25886"/>
                <a:lumOff val="29519"/>
                <a:alphaOff val="0"/>
                <a:satMod val="110000"/>
                <a:lumMod val="100000"/>
                <a:shade val="100000"/>
              </a:schemeClr>
            </a:gs>
            <a:gs pos="100000">
              <a:schemeClr val="accent2">
                <a:hueOff val="-150833"/>
                <a:satOff val="-25886"/>
                <a:lumOff val="29519"/>
                <a:alphaOff val="0"/>
                <a:lumMod val="99000"/>
                <a:satMod val="120000"/>
                <a:shade val="78000"/>
              </a:schemeClr>
            </a:gs>
          </a:gsLst>
          <a:lin ang="5400000" scaled="0"/>
        </a:gradFill>
        <a:ln w="6350" cap="flat" cmpd="sng" algn="ctr">
          <a:solidFill>
            <a:schemeClr val="accent2">
              <a:hueOff val="-150833"/>
              <a:satOff val="-25886"/>
              <a:lumOff val="295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DC9E921-5618-4A09-9B27-B0D91C4B6442}">
      <dsp:nvSpPr>
        <dsp:cNvPr id="0" name=""/>
        <dsp:cNvSpPr/>
      </dsp:nvSpPr>
      <dsp:spPr>
        <a:xfrm>
          <a:off x="2662774" y="1015163"/>
          <a:ext cx="99181" cy="99181"/>
        </a:xfrm>
        <a:prstGeom prst="ellipse">
          <a:avLst/>
        </a:prstGeom>
        <a:gradFill rotWithShape="0">
          <a:gsLst>
            <a:gs pos="0">
              <a:schemeClr val="accent2">
                <a:hueOff val="-167592"/>
                <a:satOff val="-28763"/>
                <a:lumOff val="32799"/>
                <a:alphaOff val="0"/>
                <a:satMod val="103000"/>
                <a:lumMod val="102000"/>
                <a:tint val="94000"/>
              </a:schemeClr>
            </a:gs>
            <a:gs pos="50000">
              <a:schemeClr val="accent2">
                <a:hueOff val="-167592"/>
                <a:satOff val="-28763"/>
                <a:lumOff val="32799"/>
                <a:alphaOff val="0"/>
                <a:satMod val="110000"/>
                <a:lumMod val="100000"/>
                <a:shade val="100000"/>
              </a:schemeClr>
            </a:gs>
            <a:gs pos="100000">
              <a:schemeClr val="accent2">
                <a:hueOff val="-167592"/>
                <a:satOff val="-28763"/>
                <a:lumOff val="32799"/>
                <a:alphaOff val="0"/>
                <a:lumMod val="99000"/>
                <a:satMod val="120000"/>
                <a:shade val="78000"/>
              </a:schemeClr>
            </a:gs>
          </a:gsLst>
          <a:lin ang="5400000" scaled="0"/>
        </a:gradFill>
        <a:ln w="6350" cap="flat" cmpd="sng" algn="ctr">
          <a:solidFill>
            <a:schemeClr val="accent2">
              <a:hueOff val="-167592"/>
              <a:satOff val="-28763"/>
              <a:lumOff val="3279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1C497DC-CA5D-40A7-B104-4C0E845522BD}">
      <dsp:nvSpPr>
        <dsp:cNvPr id="0" name=""/>
        <dsp:cNvSpPr/>
      </dsp:nvSpPr>
      <dsp:spPr>
        <a:xfrm>
          <a:off x="2662774" y="1200064"/>
          <a:ext cx="99181" cy="99181"/>
        </a:xfrm>
        <a:prstGeom prst="ellipse">
          <a:avLst/>
        </a:prstGeom>
        <a:gradFill rotWithShape="0">
          <a:gsLst>
            <a:gs pos="0">
              <a:schemeClr val="accent2">
                <a:hueOff val="-184352"/>
                <a:satOff val="-31639"/>
                <a:lumOff val="36079"/>
                <a:alphaOff val="0"/>
                <a:satMod val="103000"/>
                <a:lumMod val="102000"/>
                <a:tint val="94000"/>
              </a:schemeClr>
            </a:gs>
            <a:gs pos="50000">
              <a:schemeClr val="accent2">
                <a:hueOff val="-184352"/>
                <a:satOff val="-31639"/>
                <a:lumOff val="36079"/>
                <a:alphaOff val="0"/>
                <a:satMod val="110000"/>
                <a:lumMod val="100000"/>
                <a:shade val="100000"/>
              </a:schemeClr>
            </a:gs>
            <a:gs pos="100000">
              <a:schemeClr val="accent2">
                <a:hueOff val="-184352"/>
                <a:satOff val="-31639"/>
                <a:lumOff val="36079"/>
                <a:alphaOff val="0"/>
                <a:lumMod val="99000"/>
                <a:satMod val="120000"/>
                <a:shade val="78000"/>
              </a:schemeClr>
            </a:gs>
          </a:gsLst>
          <a:lin ang="5400000" scaled="0"/>
        </a:gradFill>
        <a:ln w="6350" cap="flat" cmpd="sng" algn="ctr">
          <a:solidFill>
            <a:schemeClr val="accent2">
              <a:hueOff val="-184352"/>
              <a:satOff val="-31639"/>
              <a:lumOff val="3607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BC0B68-0907-4286-AFE1-70AD6F5DE496}">
      <dsp:nvSpPr>
        <dsp:cNvPr id="0" name=""/>
        <dsp:cNvSpPr/>
      </dsp:nvSpPr>
      <dsp:spPr>
        <a:xfrm>
          <a:off x="752043" y="3798355"/>
          <a:ext cx="2139344" cy="57361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2828"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AIRA Measures and Tests IIS</a:t>
          </a:r>
        </a:p>
      </dsp:txBody>
      <dsp:txXfrm>
        <a:off x="780045" y="3826357"/>
        <a:ext cx="2083340" cy="517610"/>
      </dsp:txXfrm>
    </dsp:sp>
    <dsp:sp modelId="{64B8D3FC-4ABB-4168-8D86-3F7959ECA5FE}">
      <dsp:nvSpPr>
        <dsp:cNvPr id="0" name=""/>
        <dsp:cNvSpPr/>
      </dsp:nvSpPr>
      <dsp:spPr>
        <a:xfrm>
          <a:off x="158938" y="3235946"/>
          <a:ext cx="991814" cy="991744"/>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EBEED98-9317-41F7-9752-F3A87026BC97}">
      <dsp:nvSpPr>
        <dsp:cNvPr id="0" name=""/>
        <dsp:cNvSpPr/>
      </dsp:nvSpPr>
      <dsp:spPr>
        <a:xfrm>
          <a:off x="2128186" y="3053496"/>
          <a:ext cx="2139344" cy="573614"/>
        </a:xfrm>
        <a:prstGeom prst="roundRect">
          <a:avLst/>
        </a:prstGeom>
        <a:gradFill rotWithShape="0">
          <a:gsLst>
            <a:gs pos="0">
              <a:schemeClr val="accent2">
                <a:hueOff val="-92176"/>
                <a:satOff val="-15820"/>
                <a:lumOff val="18040"/>
                <a:alphaOff val="0"/>
                <a:satMod val="103000"/>
                <a:lumMod val="102000"/>
                <a:tint val="94000"/>
              </a:schemeClr>
            </a:gs>
            <a:gs pos="50000">
              <a:schemeClr val="accent2">
                <a:hueOff val="-92176"/>
                <a:satOff val="-15820"/>
                <a:lumOff val="18040"/>
                <a:alphaOff val="0"/>
                <a:satMod val="110000"/>
                <a:lumMod val="100000"/>
                <a:shade val="100000"/>
              </a:schemeClr>
            </a:gs>
            <a:gs pos="100000">
              <a:schemeClr val="accent2">
                <a:hueOff val="-92176"/>
                <a:satOff val="-15820"/>
                <a:lumOff val="180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2828"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IIS Make Improvements</a:t>
          </a:r>
        </a:p>
      </dsp:txBody>
      <dsp:txXfrm>
        <a:off x="2156188" y="3081498"/>
        <a:ext cx="2083340" cy="517610"/>
      </dsp:txXfrm>
    </dsp:sp>
    <dsp:sp modelId="{432E0AA9-138B-48FA-B69D-3D04265412FC}">
      <dsp:nvSpPr>
        <dsp:cNvPr id="0" name=""/>
        <dsp:cNvSpPr/>
      </dsp:nvSpPr>
      <dsp:spPr>
        <a:xfrm>
          <a:off x="1535081" y="2491087"/>
          <a:ext cx="991814" cy="991744"/>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3867B40-3849-48E1-86D8-902C12CEE7EF}">
      <dsp:nvSpPr>
        <dsp:cNvPr id="0" name=""/>
        <dsp:cNvSpPr/>
      </dsp:nvSpPr>
      <dsp:spPr>
        <a:xfrm>
          <a:off x="2759972" y="1923775"/>
          <a:ext cx="2096006" cy="573614"/>
        </a:xfrm>
        <a:prstGeom prst="roundRect">
          <a:avLst/>
        </a:prstGeom>
        <a:gradFill rotWithShape="0">
          <a:gsLst>
            <a:gs pos="0">
              <a:schemeClr val="accent2">
                <a:hueOff val="-184352"/>
                <a:satOff val="-31639"/>
                <a:lumOff val="36079"/>
                <a:alphaOff val="0"/>
                <a:satMod val="103000"/>
                <a:lumMod val="102000"/>
                <a:tint val="94000"/>
              </a:schemeClr>
            </a:gs>
            <a:gs pos="50000">
              <a:schemeClr val="accent2">
                <a:hueOff val="-184352"/>
                <a:satOff val="-31639"/>
                <a:lumOff val="36079"/>
                <a:alphaOff val="0"/>
                <a:satMod val="110000"/>
                <a:lumMod val="100000"/>
                <a:shade val="100000"/>
              </a:schemeClr>
            </a:gs>
            <a:gs pos="100000">
              <a:schemeClr val="accent2">
                <a:hueOff val="-184352"/>
                <a:satOff val="-31639"/>
                <a:lumOff val="360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2828"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The IIS Community Demonstrates Alignment</a:t>
          </a:r>
        </a:p>
      </dsp:txBody>
      <dsp:txXfrm>
        <a:off x="2787974" y="1951777"/>
        <a:ext cx="2040002" cy="517610"/>
      </dsp:txXfrm>
    </dsp:sp>
    <dsp:sp modelId="{4972911D-ED78-4F02-9EA3-7A022B70D9AB}">
      <dsp:nvSpPr>
        <dsp:cNvPr id="0" name=""/>
        <dsp:cNvSpPr/>
      </dsp:nvSpPr>
      <dsp:spPr>
        <a:xfrm>
          <a:off x="2166866" y="1361366"/>
          <a:ext cx="991814" cy="991744"/>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9EF53-8F74-40BA-9379-00D659B7D0BC}">
      <dsp:nvSpPr>
        <dsp:cNvPr id="0" name=""/>
        <dsp:cNvSpPr/>
      </dsp:nvSpPr>
      <dsp:spPr>
        <a:xfrm>
          <a:off x="0" y="3321"/>
          <a:ext cx="3455097" cy="11378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7A473-6B96-40EC-BEB2-6B931888573A}">
      <dsp:nvSpPr>
        <dsp:cNvPr id="0" name=""/>
        <dsp:cNvSpPr/>
      </dsp:nvSpPr>
      <dsp:spPr>
        <a:xfrm>
          <a:off x="344185" y="259327"/>
          <a:ext cx="626403" cy="6257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782DF-95D4-4B3C-9A13-A7E11DCD0A37}">
      <dsp:nvSpPr>
        <dsp:cNvPr id="0" name=""/>
        <dsp:cNvSpPr/>
      </dsp:nvSpPr>
      <dsp:spPr>
        <a:xfrm>
          <a:off x="1314775" y="3321"/>
          <a:ext cx="2071255" cy="1138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35" tIns="120535" rIns="120535" bIns="120535" numCol="1" spcCol="1270" anchor="ctr" anchorCtr="0">
          <a:noAutofit/>
        </a:bodyPr>
        <a:lstStyle/>
        <a:p>
          <a:pPr marL="0" lvl="0" indent="0" algn="l" defTabSz="622300">
            <a:lnSpc>
              <a:spcPct val="100000"/>
            </a:lnSpc>
            <a:spcBef>
              <a:spcPct val="0"/>
            </a:spcBef>
            <a:spcAft>
              <a:spcPct val="35000"/>
            </a:spcAft>
            <a:buNone/>
          </a:pPr>
          <a:r>
            <a:rPr lang="en-US" sz="1400" kern="1200" dirty="0"/>
            <a:t>Community-wide participation is strong</a:t>
          </a:r>
        </a:p>
      </dsp:txBody>
      <dsp:txXfrm>
        <a:off x="1314775" y="3321"/>
        <a:ext cx="2071255" cy="1138916"/>
      </dsp:txXfrm>
    </dsp:sp>
    <dsp:sp modelId="{0A76D68B-03F2-4067-A88B-DFFED3EBE463}">
      <dsp:nvSpPr>
        <dsp:cNvPr id="0" name=""/>
        <dsp:cNvSpPr/>
      </dsp:nvSpPr>
      <dsp:spPr>
        <a:xfrm>
          <a:off x="0" y="1410217"/>
          <a:ext cx="3455097" cy="11378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ABB64-A756-4416-85C3-67F330FA2C8B}">
      <dsp:nvSpPr>
        <dsp:cNvPr id="0" name=""/>
        <dsp:cNvSpPr/>
      </dsp:nvSpPr>
      <dsp:spPr>
        <a:xfrm>
          <a:off x="344185" y="1666223"/>
          <a:ext cx="626403" cy="6257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8A4D28-C7B3-408D-8328-808EBC3C6004}">
      <dsp:nvSpPr>
        <dsp:cNvPr id="0" name=""/>
        <dsp:cNvSpPr/>
      </dsp:nvSpPr>
      <dsp:spPr>
        <a:xfrm>
          <a:off x="1314775" y="1410217"/>
          <a:ext cx="2071255" cy="1138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35" tIns="120535" rIns="120535" bIns="120535" numCol="1" spcCol="1270" anchor="ctr" anchorCtr="0">
          <a:noAutofit/>
        </a:bodyPr>
        <a:lstStyle/>
        <a:p>
          <a:pPr marL="0" lvl="0" indent="0" algn="l" defTabSz="622300">
            <a:lnSpc>
              <a:spcPct val="100000"/>
            </a:lnSpc>
            <a:spcBef>
              <a:spcPct val="0"/>
            </a:spcBef>
            <a:spcAft>
              <a:spcPct val="35000"/>
            </a:spcAft>
            <a:buNone/>
          </a:pPr>
          <a:r>
            <a:rPr lang="en-US" sz="1400" kern="1200" dirty="0"/>
            <a:t>Improvements in standardization across IIS are broadly recognized</a:t>
          </a:r>
        </a:p>
      </dsp:txBody>
      <dsp:txXfrm>
        <a:off x="1314775" y="1410217"/>
        <a:ext cx="2071255" cy="1138916"/>
      </dsp:txXfrm>
    </dsp:sp>
    <dsp:sp modelId="{06752F85-C06C-48A3-8F62-E6A8883995F7}">
      <dsp:nvSpPr>
        <dsp:cNvPr id="0" name=""/>
        <dsp:cNvSpPr/>
      </dsp:nvSpPr>
      <dsp:spPr>
        <a:xfrm>
          <a:off x="0" y="2817114"/>
          <a:ext cx="3455097" cy="11378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0CAE4D-4E63-4312-890B-AB13BC684284}">
      <dsp:nvSpPr>
        <dsp:cNvPr id="0" name=""/>
        <dsp:cNvSpPr/>
      </dsp:nvSpPr>
      <dsp:spPr>
        <a:xfrm>
          <a:off x="344185" y="3073120"/>
          <a:ext cx="626403" cy="62579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B0C3D-EA53-4EC5-BB48-FB5082E100A0}">
      <dsp:nvSpPr>
        <dsp:cNvPr id="0" name=""/>
        <dsp:cNvSpPr/>
      </dsp:nvSpPr>
      <dsp:spPr>
        <a:xfrm>
          <a:off x="1314775" y="2817114"/>
          <a:ext cx="2071255" cy="1138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35" tIns="120535" rIns="120535" bIns="120535" numCol="1" spcCol="1270" anchor="ctr" anchorCtr="0">
          <a:noAutofit/>
        </a:bodyPr>
        <a:lstStyle/>
        <a:p>
          <a:pPr marL="0" lvl="0" indent="0" algn="l" defTabSz="622300">
            <a:lnSpc>
              <a:spcPct val="100000"/>
            </a:lnSpc>
            <a:spcBef>
              <a:spcPct val="0"/>
            </a:spcBef>
            <a:spcAft>
              <a:spcPct val="35000"/>
            </a:spcAft>
            <a:buNone/>
          </a:pPr>
          <a:r>
            <a:rPr lang="en-US" sz="1400" kern="1200" dirty="0"/>
            <a:t>61 out of 61 jurisdictions measured in the last 12 months</a:t>
          </a:r>
        </a:p>
      </dsp:txBody>
      <dsp:txXfrm>
        <a:off x="1314775" y="2817114"/>
        <a:ext cx="2071255" cy="1138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24CDD-DC69-44A4-A3B7-41FE9C4E50F3}">
      <dsp:nvSpPr>
        <dsp:cNvPr id="0" name=""/>
        <dsp:cNvSpPr/>
      </dsp:nvSpPr>
      <dsp:spPr>
        <a:xfrm>
          <a:off x="5084644" y="1095682"/>
          <a:ext cx="1521721" cy="15217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15DC3-7D1D-4BEA-BBBD-2BBE381DFC11}">
      <dsp:nvSpPr>
        <dsp:cNvPr id="0" name=""/>
        <dsp:cNvSpPr/>
      </dsp:nvSpPr>
      <dsp:spPr>
        <a:xfrm>
          <a:off x="5135542" y="1146418"/>
          <a:ext cx="1420578" cy="14203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Analyze</a:t>
          </a:r>
        </a:p>
      </dsp:txBody>
      <dsp:txXfrm>
        <a:off x="5338482" y="1349360"/>
        <a:ext cx="1014698" cy="1014444"/>
      </dsp:txXfrm>
    </dsp:sp>
    <dsp:sp modelId="{EA1FB272-FE76-464A-B5CB-53F650DC7E74}">
      <dsp:nvSpPr>
        <dsp:cNvPr id="0" name=""/>
        <dsp:cNvSpPr/>
      </dsp:nvSpPr>
      <dsp:spPr>
        <a:xfrm rot="2700000">
          <a:off x="3505486" y="1095575"/>
          <a:ext cx="1521746" cy="152174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5A596E-967B-41D2-B659-CF18C14F2087}">
      <dsp:nvSpPr>
        <dsp:cNvPr id="0" name=""/>
        <dsp:cNvSpPr/>
      </dsp:nvSpPr>
      <dsp:spPr>
        <a:xfrm>
          <a:off x="3562922" y="1146418"/>
          <a:ext cx="1420578" cy="14203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Load</a:t>
          </a:r>
        </a:p>
      </dsp:txBody>
      <dsp:txXfrm>
        <a:off x="3765862" y="1349360"/>
        <a:ext cx="1014698" cy="1014444"/>
      </dsp:txXfrm>
    </dsp:sp>
    <dsp:sp modelId="{53864610-6BC2-4E99-BBB6-78C8EAB71C51}">
      <dsp:nvSpPr>
        <dsp:cNvPr id="0" name=""/>
        <dsp:cNvSpPr/>
      </dsp:nvSpPr>
      <dsp:spPr>
        <a:xfrm rot="2700000">
          <a:off x="1939392" y="1095575"/>
          <a:ext cx="1521746" cy="152174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1DB991-FEC4-4255-8917-ADE578A86BBA}">
      <dsp:nvSpPr>
        <dsp:cNvPr id="0" name=""/>
        <dsp:cNvSpPr/>
      </dsp:nvSpPr>
      <dsp:spPr>
        <a:xfrm>
          <a:off x="1990302" y="1146418"/>
          <a:ext cx="1420578" cy="14203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Transform</a:t>
          </a:r>
        </a:p>
      </dsp:txBody>
      <dsp:txXfrm>
        <a:off x="2193242" y="1349360"/>
        <a:ext cx="1014698" cy="1014444"/>
      </dsp:txXfrm>
    </dsp:sp>
    <dsp:sp modelId="{9B117025-43B9-4DE0-B739-B4AFDD9B6DCA}">
      <dsp:nvSpPr>
        <dsp:cNvPr id="0" name=""/>
        <dsp:cNvSpPr/>
      </dsp:nvSpPr>
      <dsp:spPr>
        <a:xfrm rot="2700000">
          <a:off x="366772" y="1095575"/>
          <a:ext cx="1521746" cy="152174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87382-1A4E-40BE-8B2C-4445CF260863}">
      <dsp:nvSpPr>
        <dsp:cNvPr id="0" name=""/>
        <dsp:cNvSpPr/>
      </dsp:nvSpPr>
      <dsp:spPr>
        <a:xfrm>
          <a:off x="417682" y="1146418"/>
          <a:ext cx="1420578" cy="14203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Extract</a:t>
          </a:r>
        </a:p>
      </dsp:txBody>
      <dsp:txXfrm>
        <a:off x="620622" y="1349360"/>
        <a:ext cx="1014698" cy="1014444"/>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F1405-0D89-4563-B87F-8288298E1C6A}"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D8471-C075-4657-89E8-72AB1DB1C24D}" type="slidenum">
              <a:rPr lang="en-US" smtClean="0"/>
              <a:t>‹#›</a:t>
            </a:fld>
            <a:endParaRPr lang="en-US"/>
          </a:p>
        </p:txBody>
      </p:sp>
    </p:spTree>
    <p:extLst>
      <p:ext uri="{BB962C8B-B14F-4D97-AF65-F5344CB8AC3E}">
        <p14:creationId xmlns:p14="http://schemas.microsoft.com/office/powerpoint/2010/main" val="370774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p:txBody>
      </p:sp>
      <p:sp>
        <p:nvSpPr>
          <p:cNvPr id="4" name="Slide Number Placeholder 3"/>
          <p:cNvSpPr>
            <a:spLocks noGrp="1"/>
          </p:cNvSpPr>
          <p:nvPr>
            <p:ph type="sldNum" sz="quarter" idx="5"/>
          </p:nvPr>
        </p:nvSpPr>
        <p:spPr/>
        <p:txBody>
          <a:bodyPr/>
          <a:lstStyle/>
          <a:p>
            <a:fld id="{3EED8471-C075-4657-89E8-72AB1DB1C24D}" type="slidenum">
              <a:rPr lang="en-US" smtClean="0"/>
              <a:t>1</a:t>
            </a:fld>
            <a:endParaRPr lang="en-US"/>
          </a:p>
        </p:txBody>
      </p:sp>
    </p:spTree>
    <p:extLst>
      <p:ext uri="{BB962C8B-B14F-4D97-AF65-F5344CB8AC3E}">
        <p14:creationId xmlns:p14="http://schemas.microsoft.com/office/powerpoint/2010/main" val="181318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AIRA facilitates the testing process and connects their testing tool, the Aggregate Analysis Reporting Tool, more well known as AART, with IIS pre-production systems as well as analyzing deidentified data.  AIRA’s team then reviews the reports for quality assurance and shares the results within the tool to the users. </a:t>
            </a:r>
            <a:endParaRPr lang="en-US" sz="1200"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Font typeface="Symbol" panose="05050102010706020507" pitchFamily="18" charset="2"/>
              <a:buNone/>
            </a:pPr>
            <a:endParaRPr lang="en-US" sz="1000" dirty="0">
              <a:solidFill>
                <a:srgbClr val="000000"/>
              </a:solidFill>
              <a:effectLst/>
              <a:latin typeface="Calibri" panose="020F0502020204030204" pitchFamily="34" charset="0"/>
              <a:ea typeface="Times New Roman" panose="02020603050405020304" pitchFamily="18" charset="0"/>
            </a:endParaRPr>
          </a:p>
          <a:p>
            <a:endParaRPr lang="en-US" dirty="0"/>
          </a:p>
          <a:p>
            <a:r>
              <a:rPr lang="en-US" dirty="0"/>
              <a:t>The AART tool has everything you need to drill down and see your results. </a:t>
            </a:r>
          </a:p>
          <a:p>
            <a:endParaRPr lang="en-US" dirty="0"/>
          </a:p>
          <a:p>
            <a:r>
              <a:rPr lang="en-US" dirty="0"/>
              <a:t>You can find your test case results – both expected and actual…</a:t>
            </a:r>
          </a:p>
          <a:p>
            <a:r>
              <a:rPr lang="en-US" dirty="0"/>
              <a:t>Historical results over time, to chart your own improvement</a:t>
            </a:r>
          </a:p>
          <a:p>
            <a:r>
              <a:rPr lang="en-US" dirty="0"/>
              <a:t>Results of your peers who have shared their data and information</a:t>
            </a:r>
          </a:p>
          <a:p>
            <a:endParaRPr lang="en-US" dirty="0"/>
          </a:p>
          <a:p>
            <a:r>
              <a:rPr lang="en-US" dirty="0"/>
              <a:t>We encourage you select settings in AART to share broadly – with your peers, with your IIS vendor, and with your CDC partners. We’re all on the same team in supporting improvements and demonstrating progress.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FAF06-3CB7-4E2D-8425-0E6D892A47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16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IIS participation in M&amp;I is voluntary and strongly encouraged and supported by CDC, AIRA, and the broader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As displayed on this map, all 61 jurisdictions were voluntarily measured via AART in the last 12 months. Yes – this map means 100% of IIS are currently participating in M&amp;I. This has been an ongoing effort for the last 10 years and we are very excited to reach 100%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Open Sans" panose="020B0606030504020204" pitchFamily="34" charset="0"/>
                <a:ea typeface="Open Sans" panose="020B0606030504020204" pitchFamily="34" charset="0"/>
                <a:cs typeface="Times New Roman" panose="02020603050405020304" pitchFamily="18" charset="0"/>
              </a:rPr>
              <a:t>This strong level of participation leads to improvements in standardization across IIS – and jurisdictions have the option to share these improvements and be recognized through validation.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C58E6-DD51-4B63-96A6-4B47636DD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473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p>
          <a:p>
            <a:endParaRPr lang="en-US" dirty="0"/>
          </a:p>
          <a:p>
            <a:r>
              <a:rPr lang="en-US" dirty="0"/>
              <a:t>As I have mentioned in the previous slides, the M&amp;I process is very much community-driven. MACAW, or the Measurement for Assessment and Certification Workgroup, is made up of  IIS, Immunization Programs, IIS technology partners as well as federal partners like Indian Health Service, CDC, and NIST.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C3C50"/>
                </a:solidFill>
                <a:effectLst/>
                <a:uLnTx/>
                <a:uFillTx/>
                <a:latin typeface="Open Sans Light"/>
                <a:ea typeface="+mn-ea"/>
                <a:cs typeface="Open Sans Light"/>
              </a:rPr>
              <a:t>IIS and Immunization Programs do the heavy lifting of analysis, planning</a:t>
            </a:r>
            <a:r>
              <a:rPr lang="en-US" sz="1200" dirty="0">
                <a:solidFill>
                  <a:srgbClr val="1C3C50"/>
                </a:solidFill>
              </a:rPr>
              <a:t>, </a:t>
            </a:r>
            <a:r>
              <a:rPr kumimoji="0" lang="en-US" sz="1200" b="0" i="0" u="none" strike="noStrike" kern="1200" cap="none" spc="0" normalizeH="0" baseline="0" noProof="0" dirty="0">
                <a:ln>
                  <a:noFill/>
                </a:ln>
                <a:solidFill>
                  <a:srgbClr val="1C3C50"/>
                </a:solidFill>
                <a:effectLst/>
                <a:uLnTx/>
                <a:uFillTx/>
                <a:latin typeface="Open Sans Light"/>
                <a:ea typeface="+mn-ea"/>
                <a:cs typeface="Open Sans Light"/>
              </a:rPr>
              <a:t>and implementation, and of course IIS tech partners support IIS and Immunization Programs in these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C3C50"/>
              </a:solidFill>
              <a:effectLst/>
              <a:uLnTx/>
              <a:uFillTx/>
              <a:latin typeface="Open Sans Light"/>
              <a:ea typeface="+mn-ea"/>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C3C50"/>
                </a:solidFill>
                <a:effectLst/>
                <a:uLnTx/>
                <a:uFillTx/>
                <a:latin typeface="Open Sans Light"/>
                <a:ea typeface="+mn-ea"/>
                <a:cs typeface="Open Sans Light"/>
              </a:rPr>
              <a:t>The key point in all this is that the IIS community is very much engaged from the beginning, which really does two things: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srgbClr val="1C3C50"/>
                </a:solidFill>
                <a:effectLst/>
                <a:uLnTx/>
                <a:uFillTx/>
                <a:latin typeface="Open Sans Light"/>
                <a:ea typeface="+mn-ea"/>
                <a:cs typeface="Open Sans Light"/>
              </a:rPr>
              <a:t>It ensures that we’re measuring meaningful functions that move the needle on interoperability and data quality, and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srgbClr val="1C3C50"/>
                </a:solidFill>
                <a:effectLst/>
                <a:uLnTx/>
                <a:uFillTx/>
                <a:latin typeface="Open Sans Light"/>
                <a:ea typeface="+mn-ea"/>
                <a:cs typeface="Open Sans Light"/>
              </a:rPr>
              <a:t>It increases buy-in for improvement right out of the gate.</a:t>
            </a:r>
          </a:p>
          <a:p>
            <a:endParaRPr lang="en-US" dirty="0"/>
          </a:p>
          <a:p>
            <a:endParaRPr lang="en-US" dirty="0"/>
          </a:p>
          <a:p>
            <a:pPr marL="0" indent="0">
              <a:buFont typeface="Arial" panose="020B0604020202020204" pitchFamily="34" charse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F8053-A5AF-49EF-9B78-0C0A4A05F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299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a:p>
            <a:endParaRPr lang="en-US" dirty="0"/>
          </a:p>
          <a:p>
            <a:r>
              <a:rPr lang="en-US" dirty="0"/>
              <a:t>We would like to take a minute to recognize the MACAW members that continue to provide invaluable contribution to the M&amp;I initiative and its progress, including the advancement of DAR. </a:t>
            </a:r>
          </a:p>
        </p:txBody>
      </p:sp>
      <p:sp>
        <p:nvSpPr>
          <p:cNvPr id="4" name="Slide Number Placeholder 3"/>
          <p:cNvSpPr>
            <a:spLocks noGrp="1"/>
          </p:cNvSpPr>
          <p:nvPr>
            <p:ph type="sldNum" sz="quarter" idx="5"/>
          </p:nvPr>
        </p:nvSpPr>
        <p:spPr/>
        <p:txBody>
          <a:bodyPr/>
          <a:lstStyle/>
          <a:p>
            <a:fld id="{D3FA451B-5167-4EEC-B98C-F0C53C9B6A8E}" type="slidenum">
              <a:rPr lang="en-US" smtClean="0"/>
              <a:pPr/>
              <a:t>13</a:t>
            </a:fld>
            <a:endParaRPr lang="en-US" dirty="0"/>
          </a:p>
        </p:txBody>
      </p:sp>
    </p:spTree>
    <p:extLst>
      <p:ext uri="{BB962C8B-B14F-4D97-AF65-F5344CB8AC3E}">
        <p14:creationId xmlns:p14="http://schemas.microsoft.com/office/powerpoint/2010/main" val="3364904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p>
          <a:p>
            <a:r>
              <a:rPr lang="en-US" dirty="0"/>
              <a:t>M&amp;I has three stages. READ SLIDE.</a:t>
            </a:r>
          </a:p>
          <a:p>
            <a:endParaRPr lang="en-US" dirty="0"/>
          </a:p>
          <a:p>
            <a:r>
              <a:rPr lang="en-US" dirty="0"/>
              <a:t>Validation is the ultimate goal. </a:t>
            </a:r>
            <a:r>
              <a:rPr lang="en-US" sz="1200" dirty="0">
                <a:effectLst/>
                <a:latin typeface="Times New Roman" panose="02020603050405020304" pitchFamily="18" charset="0"/>
                <a:ea typeface="Open Sans" panose="020B0606030504020204" pitchFamily="34" charset="0"/>
                <a:cs typeface="+mn-cs"/>
              </a:rPr>
              <a:t>IIS that achieve validation are publicly recognized at AIRA’s National Meeting and receive digital badges to display their recognition. Additionally, AIRA publishes identifiable results in Validation Summary reports for each applicable content area. These can be accessed on AIRA’s repository at any time.</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56785-C7F0-4BD9-AA89-51B39A09E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166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two levels of validation:</a:t>
            </a:r>
          </a:p>
          <a:p>
            <a:r>
              <a:rPr lang="en-US" sz="1200" b="0" i="0" kern="1200" dirty="0">
                <a:solidFill>
                  <a:schemeClr val="tx1"/>
                </a:solidFill>
                <a:effectLst/>
                <a:latin typeface="+mn-lt"/>
                <a:ea typeface="+mn-ea"/>
                <a:cs typeface="+mn-cs"/>
              </a:rPr>
              <a:t>1) Basic- includes only essential measures to functionally meet the content area.</a:t>
            </a:r>
          </a:p>
          <a:p>
            <a:r>
              <a:rPr lang="en-US" sz="1200" b="0" i="0" kern="1200" dirty="0">
                <a:solidFill>
                  <a:schemeClr val="tx1"/>
                </a:solidFill>
                <a:effectLst/>
                <a:latin typeface="+mn-lt"/>
                <a:ea typeface="+mn-ea"/>
                <a:cs typeface="+mn-cs"/>
              </a:rPr>
              <a:t>2) Complete- includes conformance to all measures approved for Validation. Additionally, all basic level measurements must also be met for an IIS to achieve complete validation.</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15</a:t>
            </a:fld>
            <a:endParaRPr lang="en-US"/>
          </a:p>
        </p:txBody>
      </p:sp>
    </p:spTree>
    <p:extLst>
      <p:ext uri="{BB962C8B-B14F-4D97-AF65-F5344CB8AC3E}">
        <p14:creationId xmlns:p14="http://schemas.microsoft.com/office/powerpoint/2010/main" val="421511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a:p>
            <a:endParaRPr lang="en-US" dirty="0"/>
          </a:p>
          <a:p>
            <a:r>
              <a:rPr lang="en-US" dirty="0"/>
              <a:t>Each stage of M&amp;I requires certain steps to move the area along to the next. Here’s a quick reminder of the process we go through to create and approve new measures.  </a:t>
            </a:r>
          </a:p>
          <a:p>
            <a:endParaRPr lang="en-US" dirty="0"/>
          </a:p>
          <a:p>
            <a:r>
              <a:rPr lang="en-US" dirty="0"/>
              <a:t>READ SLIDE</a:t>
            </a:r>
          </a:p>
          <a:p>
            <a:endParaRPr lang="en-US" dirty="0"/>
          </a:p>
          <a:p>
            <a:r>
              <a:rPr lang="en-US" dirty="0"/>
              <a:t>For the second step, MACAW typically hosts a three-week community comment period during which we disseminate the proposed measures and tests document to the broader community for review and host an interactive town hall. Which is why we are here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D8471-C075-4657-89E8-72AB1DB1C2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797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landscape of progress since 2015. M&amp;I’s content areas and measurable concepts are listed on the rows and M&amp;I’s process stages across the columns. You can see five content areas have moved all the way through to Validation.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we have several additional content areas that are in various stages of measurement. AIRA, CDC and MACAW engage the broader IIS community to prioritize areas for measurement. These prioritized measurable concepts and content areas advance at various intervals through the stages, each informed by community –led research, analysis, </a:t>
            </a:r>
            <a:r>
              <a:rPr lang="en-US" b="0" i="0" dirty="0">
                <a:solidFill>
                  <a:srgbClr val="000000"/>
                </a:solidFill>
                <a:effectLst/>
              </a:rPr>
              <a:t>participation, and consensus.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56785-C7F0-4BD9-AA89-51B39A09EA6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9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a:p>
            <a:endParaRPr lang="en-US" dirty="0"/>
          </a:p>
          <a:p>
            <a:r>
              <a:rPr lang="en-US" dirty="0"/>
              <a:t>Summarizes slide</a:t>
            </a:r>
          </a:p>
          <a:p>
            <a:endParaRPr lang="en-US" dirty="0"/>
          </a:p>
          <a:p>
            <a:r>
              <a:rPr lang="en-US" dirty="0"/>
              <a:t>Now I’ll turn the presentation over to Damon Ferlazzo who will take us through DAR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D8471-C075-4657-89E8-72AB1DB1C2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687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Damon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D8471-C075-4657-89E8-72AB1DB1C2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83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a:p>
            <a:endParaRPr lang="en-US" dirty="0"/>
          </a:p>
          <a:p>
            <a:pPr marL="171450" indent="-171450">
              <a:buFontTx/>
              <a:buChar char="-"/>
            </a:pPr>
            <a:r>
              <a:rPr lang="en-US" dirty="0"/>
              <a:t>Introduce self, Damon, and Jody</a:t>
            </a:r>
          </a:p>
          <a:p>
            <a:pPr marL="171450" indent="-171450">
              <a:buFontTx/>
              <a:buChar char="-"/>
            </a:pPr>
            <a:endParaRPr lang="en-US" dirty="0"/>
          </a:p>
          <a:p>
            <a:pPr marL="171450" indent="-171450">
              <a:buFontTx/>
              <a:buChar char="-"/>
            </a:pPr>
            <a:r>
              <a:rPr lang="en-US" dirty="0"/>
              <a:t>Damon Ferlazzo is a Senior Technical Analyst who has been with AIRA more than five years, before that he served various roles within the Missouri Department of Health and Senior Services. </a:t>
            </a:r>
          </a:p>
          <a:p>
            <a:pPr marL="171450" indent="-171450">
              <a:buFontTx/>
              <a:buChar char="-"/>
            </a:pPr>
            <a:endParaRPr lang="en-US" dirty="0"/>
          </a:p>
          <a:p>
            <a:pPr marL="171450" indent="-171450">
              <a:buFontTx/>
              <a:buChar char="-"/>
            </a:pPr>
            <a:r>
              <a:rPr lang="en-US" dirty="0"/>
              <a:t>Jody Dial joined AIRA in July 2021 as a Program Manager. Prior to this role, Jody worked for the Kentucky Immunization Program for nine years, first as the AFIX/IQIP Coordinator and Immunization Registry Coordinator, and most recently as the Immunization Data and Surveillance Section Manager.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4CF2D-48E9-40DA-B6BB-3997F17A968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244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p:txBody>
      </p:sp>
      <p:sp>
        <p:nvSpPr>
          <p:cNvPr id="4" name="Slide Number Placeholder 3"/>
          <p:cNvSpPr>
            <a:spLocks noGrp="1"/>
          </p:cNvSpPr>
          <p:nvPr>
            <p:ph type="sldNum" sz="quarter" idx="5"/>
          </p:nvPr>
        </p:nvSpPr>
        <p:spPr/>
        <p:txBody>
          <a:bodyPr/>
          <a:lstStyle/>
          <a:p>
            <a:fld id="{D3FA451B-5167-4EEC-B98C-F0C53C9B6A8E}" type="slidenum">
              <a:rPr lang="en-US" smtClean="0"/>
              <a:pPr/>
              <a:t>20</a:t>
            </a:fld>
            <a:endParaRPr lang="en-US" dirty="0"/>
          </a:p>
        </p:txBody>
      </p:sp>
    </p:spTree>
    <p:extLst>
      <p:ext uri="{BB962C8B-B14F-4D97-AF65-F5344CB8AC3E}">
        <p14:creationId xmlns:p14="http://schemas.microsoft.com/office/powerpoint/2010/main" val="879242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Damon</a:t>
            </a:r>
          </a:p>
        </p:txBody>
      </p:sp>
      <p:sp>
        <p:nvSpPr>
          <p:cNvPr id="4" name="Slide Number Placeholder 3"/>
          <p:cNvSpPr>
            <a:spLocks noGrp="1"/>
          </p:cNvSpPr>
          <p:nvPr>
            <p:ph type="sldNum" sz="quarter" idx="5"/>
          </p:nvPr>
        </p:nvSpPr>
        <p:spPr/>
        <p:txBody>
          <a:bodyPr/>
          <a:lstStyle/>
          <a:p>
            <a:fld id="{3EED8471-C075-4657-89E8-72AB1DB1C24D}" type="slidenum">
              <a:rPr lang="en-US" smtClean="0"/>
              <a:t>21</a:t>
            </a:fld>
            <a:endParaRPr lang="en-US" dirty="0"/>
          </a:p>
        </p:txBody>
      </p:sp>
    </p:spTree>
    <p:extLst>
      <p:ext uri="{BB962C8B-B14F-4D97-AF65-F5344CB8AC3E}">
        <p14:creationId xmlns:p14="http://schemas.microsoft.com/office/powerpoint/2010/main" val="160928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Completeness – is the field populated with data or not</a:t>
            </a:r>
          </a:p>
          <a:p>
            <a:endParaRPr lang="en-US" dirty="0"/>
          </a:p>
          <a:p>
            <a:r>
              <a:rPr lang="en-US" dirty="0"/>
              <a:t>Validity – does the data make sense</a:t>
            </a:r>
          </a:p>
          <a:p>
            <a:endParaRPr lang="en-US" dirty="0"/>
          </a:p>
          <a:p>
            <a:r>
              <a:rPr lang="en-US" dirty="0"/>
              <a:t>Timeliness – how much time elapses between when an event occurs and when it’s recorded in the IIS</a:t>
            </a:r>
          </a:p>
        </p:txBody>
      </p:sp>
      <p:sp>
        <p:nvSpPr>
          <p:cNvPr id="4" name="Slide Number Placeholder 3"/>
          <p:cNvSpPr>
            <a:spLocks noGrp="1"/>
          </p:cNvSpPr>
          <p:nvPr>
            <p:ph type="sldNum" sz="quarter" idx="5"/>
          </p:nvPr>
        </p:nvSpPr>
        <p:spPr/>
        <p:txBody>
          <a:bodyPr/>
          <a:lstStyle/>
          <a:p>
            <a:fld id="{3EED8471-C075-4657-89E8-72AB1DB1C24D}" type="slidenum">
              <a:rPr lang="en-US" smtClean="0"/>
              <a:t>22</a:t>
            </a:fld>
            <a:endParaRPr lang="en-US"/>
          </a:p>
        </p:txBody>
      </p:sp>
    </p:spTree>
    <p:extLst>
      <p:ext uri="{BB962C8B-B14F-4D97-AF65-F5344CB8AC3E}">
        <p14:creationId xmlns:p14="http://schemas.microsoft.com/office/powerpoint/2010/main" val="1917967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56785-C7F0-4BD9-AA89-51B39A09E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63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p:txBody>
      </p:sp>
      <p:sp>
        <p:nvSpPr>
          <p:cNvPr id="4" name="Slide Number Placeholder 3"/>
          <p:cNvSpPr>
            <a:spLocks noGrp="1"/>
          </p:cNvSpPr>
          <p:nvPr>
            <p:ph type="sldNum" sz="quarter" idx="5"/>
          </p:nvPr>
        </p:nvSpPr>
        <p:spPr/>
        <p:txBody>
          <a:bodyPr/>
          <a:lstStyle/>
          <a:p>
            <a:fld id="{3EED8471-C075-4657-89E8-72AB1DB1C24D}" type="slidenum">
              <a:rPr lang="en-US" smtClean="0"/>
              <a:t>24</a:t>
            </a:fld>
            <a:endParaRPr lang="en-US"/>
          </a:p>
        </p:txBody>
      </p:sp>
    </p:spTree>
    <p:extLst>
      <p:ext uri="{BB962C8B-B14F-4D97-AF65-F5344CB8AC3E}">
        <p14:creationId xmlns:p14="http://schemas.microsoft.com/office/powerpoint/2010/main" val="1453620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mj-lt"/>
              <a:buNone/>
            </a:pPr>
            <a:r>
              <a:rPr lang="en-US" dirty="0"/>
              <a:t>Damon</a:t>
            </a:r>
          </a:p>
          <a:p>
            <a:pPr marL="228600" indent="0">
              <a:buFont typeface="+mj-lt"/>
              <a:buNone/>
            </a:pPr>
            <a:endParaRPr lang="en-US" dirty="0"/>
          </a:p>
          <a:p>
            <a:pPr marL="742950" indent="-514350">
              <a:buFont typeface="+mj-lt"/>
              <a:buAutoNum type="arabicPeriod"/>
            </a:pPr>
            <a:r>
              <a:rPr lang="en-US" dirty="0"/>
              <a:t>Deidentified patient and vaccine level data is extracted from IIS production database</a:t>
            </a:r>
          </a:p>
          <a:p>
            <a:pPr lvl="1"/>
            <a:r>
              <a:rPr lang="en-US" dirty="0"/>
              <a:t>Cohort: 0-2 years of age in the last calendar year</a:t>
            </a:r>
          </a:p>
          <a:p>
            <a:pPr marL="742950" indent="-514350">
              <a:buFont typeface="+mj-lt"/>
              <a:buAutoNum type="arabicPeriod"/>
            </a:pPr>
            <a:r>
              <a:rPr lang="en-US" dirty="0"/>
              <a:t>Data is transformed and aggregated using the command line interface tool</a:t>
            </a:r>
          </a:p>
          <a:p>
            <a:pPr marL="1085850" lvl="1" indent="-514350"/>
            <a:r>
              <a:rPr lang="en-US" dirty="0"/>
              <a:t>Detections are performed</a:t>
            </a:r>
          </a:p>
          <a:p>
            <a:pPr marL="742950" indent="-514350">
              <a:buFont typeface="+mj-lt"/>
              <a:buAutoNum type="arabicPeriod"/>
            </a:pPr>
            <a:r>
              <a:rPr lang="en-US" dirty="0"/>
              <a:t>Aggregate detections file (ADF) is uploaded into AART</a:t>
            </a:r>
          </a:p>
          <a:p>
            <a:pPr marL="742950" indent="-514350">
              <a:buFont typeface="+mj-lt"/>
              <a:buAutoNum type="arabicPeriod"/>
            </a:pPr>
            <a:r>
              <a:rPr lang="en-US" dirty="0"/>
              <a:t>Data is analyzed in qDAR</a:t>
            </a:r>
          </a:p>
          <a:p>
            <a:pPr marL="742950" indent="-514350">
              <a:buFont typeface="+mj-lt"/>
              <a:buAutoNum type="arabicPeriod"/>
            </a:pPr>
            <a:r>
              <a:rPr lang="en-US" dirty="0"/>
              <a:t>Reports are generated and published in AART and qDAR</a:t>
            </a:r>
          </a:p>
          <a:p>
            <a:pPr marL="742950" indent="-514350">
              <a:buFont typeface="+mj-lt"/>
              <a:buAutoNum type="arabicPeriod"/>
            </a:pPr>
            <a:endParaRPr lang="en-US" dirty="0"/>
          </a:p>
          <a:p>
            <a:pPr marL="228600" indent="0">
              <a:buNone/>
            </a:pPr>
            <a:r>
              <a:rPr lang="en-US" dirty="0"/>
              <a:t>Note – No PII or line-level data is shared with AIRA</a:t>
            </a:r>
          </a:p>
          <a:p>
            <a:pPr marL="742950" indent="-51435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25</a:t>
            </a:fld>
            <a:endParaRPr lang="en-US"/>
          </a:p>
        </p:txBody>
      </p:sp>
    </p:spTree>
    <p:extLst>
      <p:ext uri="{BB962C8B-B14F-4D97-AF65-F5344CB8AC3E}">
        <p14:creationId xmlns:p14="http://schemas.microsoft.com/office/powerpoint/2010/main" val="371882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p:txBody>
      </p:sp>
      <p:sp>
        <p:nvSpPr>
          <p:cNvPr id="4" name="Slide Number Placeholder 3"/>
          <p:cNvSpPr>
            <a:spLocks noGrp="1"/>
          </p:cNvSpPr>
          <p:nvPr>
            <p:ph type="sldNum" sz="quarter" idx="5"/>
          </p:nvPr>
        </p:nvSpPr>
        <p:spPr/>
        <p:txBody>
          <a:bodyPr/>
          <a:lstStyle/>
          <a:p>
            <a:fld id="{3EED8471-C075-4657-89E8-72AB1DB1C24D}" type="slidenum">
              <a:rPr lang="en-US" smtClean="0"/>
              <a:t>26</a:t>
            </a:fld>
            <a:endParaRPr lang="en-US"/>
          </a:p>
        </p:txBody>
      </p:sp>
    </p:spTree>
    <p:extLst>
      <p:ext uri="{BB962C8B-B14F-4D97-AF65-F5344CB8AC3E}">
        <p14:creationId xmlns:p14="http://schemas.microsoft.com/office/powerpoint/2010/main" val="4154678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Let’s quickly walk through each of the measures, their thresholds and which level of validation they are proposed to be assigned. You’ll see these measures and their proposed level of validation in another set of slides, so I’ll only summarize these.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you can find these in our measures and test document in the repository: https://.immregistries.org/resource/aira-town-hall-data-at-rest-dar/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repository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we’d like to hear from you on our proposal, so please review this document and provide comments by June 3</a:t>
            </a:r>
            <a:r>
              <a:rPr lang="en-US" baseline="30000" dirty="0"/>
              <a:t>rd</a:t>
            </a:r>
            <a:endParaRPr lang="en-US" dirty="0"/>
          </a:p>
          <a:p>
            <a:endParaRPr lang="en-US" dirty="0"/>
          </a:p>
          <a:p>
            <a:r>
              <a:rPr lang="en-US" dirty="0"/>
              <a:t>Keep in mind you must meet all basic measures in order be validated at the complete level. </a:t>
            </a:r>
          </a:p>
          <a:p>
            <a:endParaRPr lang="en-US" dirty="0"/>
          </a:p>
          <a:p>
            <a:endParaRPr lang="en-US" dirty="0"/>
          </a:p>
          <a:p>
            <a:r>
              <a:rPr lang="en-US" dirty="0"/>
              <a:t>I’ll walk you through reading this table and then give you a moment to review.</a:t>
            </a:r>
          </a:p>
          <a:p>
            <a:endParaRPr lang="en-US" dirty="0"/>
          </a:p>
          <a:p>
            <a:r>
              <a:rPr lang="en-US" dirty="0"/>
              <a:t>The first measure is that the patient’s first name is present in more than 99% of cases  - this measure is proposed to be part of both basic and complete validation.</a:t>
            </a:r>
          </a:p>
          <a:p>
            <a:endParaRPr lang="en-US" dirty="0"/>
          </a:p>
          <a:p>
            <a:r>
              <a:rPr lang="en-US" dirty="0"/>
              <a:t>The next measure is that patient’s middle name is present more than 75% of cases. This measure is only proposed to be a part of complete validation and not a part of basic.</a:t>
            </a:r>
          </a:p>
          <a:p>
            <a:endParaRPr lang="en-US" dirty="0"/>
          </a:p>
          <a:p>
            <a:r>
              <a:rPr lang="en-US" dirty="0"/>
              <a:t>Now I’ll pause a few seconds so you can read the remainder of the table.</a:t>
            </a:r>
          </a:p>
          <a:p>
            <a:endParaRPr lang="en-US" dirty="0"/>
          </a:p>
          <a:p>
            <a:r>
              <a:rPr lang="en-US" dirty="0"/>
              <a:t>[pauses for 15 seconds]</a:t>
            </a:r>
          </a:p>
          <a:p>
            <a:endParaRPr lang="en-US" dirty="0"/>
          </a:p>
          <a:p>
            <a:r>
              <a:rPr lang="en-US" dirty="0"/>
              <a:t>If you don’t remember these, don’t worry, you’ll see them in a few minutes. Also, they are in the measures and test document.</a:t>
            </a:r>
          </a:p>
        </p:txBody>
      </p:sp>
      <p:sp>
        <p:nvSpPr>
          <p:cNvPr id="4" name="Slide Number Placeholder 3"/>
          <p:cNvSpPr>
            <a:spLocks noGrp="1"/>
          </p:cNvSpPr>
          <p:nvPr>
            <p:ph type="sldNum" sz="quarter" idx="5"/>
          </p:nvPr>
        </p:nvSpPr>
        <p:spPr/>
        <p:txBody>
          <a:bodyPr/>
          <a:lstStyle/>
          <a:p>
            <a:fld id="{3EED8471-C075-4657-89E8-72AB1DB1C24D}" type="slidenum">
              <a:rPr lang="en-US" smtClean="0"/>
              <a:t>27</a:t>
            </a:fld>
            <a:endParaRPr lang="en-US"/>
          </a:p>
        </p:txBody>
      </p:sp>
    </p:spTree>
    <p:extLst>
      <p:ext uri="{BB962C8B-B14F-4D97-AF65-F5344CB8AC3E}">
        <p14:creationId xmlns:p14="http://schemas.microsoft.com/office/powerpoint/2010/main" val="1467689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Now let’s review the second part of our completeness measures.</a:t>
            </a:r>
          </a:p>
          <a:p>
            <a:endParaRPr lang="en-US" dirty="0"/>
          </a:p>
          <a:p>
            <a:r>
              <a:rPr lang="en-US" dirty="0"/>
              <a:t>Note in this table that several measures are proposed to not advanced towards validation at this time.</a:t>
            </a:r>
          </a:p>
          <a:p>
            <a:endParaRPr lang="en-US" dirty="0"/>
          </a:p>
          <a:p>
            <a:r>
              <a:rPr lang="en-US" dirty="0"/>
              <a:t>I’ve highlighted these to remind everyone that the current proposal is that these won’t be evaluated for our validation program</a:t>
            </a:r>
          </a:p>
          <a:p>
            <a:endParaRPr lang="en-US" dirty="0"/>
          </a:p>
          <a:p>
            <a:r>
              <a:rPr lang="en-US" dirty="0"/>
              <a:t>Note that responsible person’s names are only included in the complete, or more advanced, stage of validation while the other measures in the table are proposed to be both basic and complete validation measures.</a:t>
            </a:r>
          </a:p>
          <a:p>
            <a:endParaRPr lang="en-US" dirty="0"/>
          </a:p>
          <a:p>
            <a:r>
              <a:rPr lang="en-US" dirty="0"/>
              <a:t>I’ll pause for a few seconds to let you review this table </a:t>
            </a:r>
          </a:p>
          <a:p>
            <a:endParaRPr lang="en-US" dirty="0"/>
          </a:p>
          <a:p>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28</a:t>
            </a:fld>
            <a:endParaRPr lang="en-US"/>
          </a:p>
        </p:txBody>
      </p:sp>
    </p:spTree>
    <p:extLst>
      <p:ext uri="{BB962C8B-B14F-4D97-AF65-F5344CB8AC3E}">
        <p14:creationId xmlns:p14="http://schemas.microsoft.com/office/powerpoint/2010/main" val="60352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Here’s our final set of completeness measures</a:t>
            </a:r>
          </a:p>
          <a:p>
            <a:endParaRPr lang="en-US" dirty="0"/>
          </a:p>
          <a:p>
            <a:r>
              <a:rPr lang="en-US" dirty="0"/>
              <a:t>Again, note that lot number’s presence is only part of complete validation and there are several items that are not proposed to be included in validation</a:t>
            </a:r>
          </a:p>
          <a:p>
            <a:endParaRPr lang="en-US" dirty="0"/>
          </a:p>
          <a:p>
            <a:endParaRPr lang="en-US" dirty="0"/>
          </a:p>
          <a:p>
            <a:r>
              <a:rPr lang="en-US" dirty="0"/>
              <a:t>I’ll pause for a few seconds to let you review this table </a:t>
            </a:r>
          </a:p>
          <a:p>
            <a:endParaRPr lang="en-US" dirty="0"/>
          </a:p>
          <a:p>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29</a:t>
            </a:fld>
            <a:endParaRPr lang="en-US"/>
          </a:p>
        </p:txBody>
      </p:sp>
    </p:spTree>
    <p:extLst>
      <p:ext uri="{BB962C8B-B14F-4D97-AF65-F5344CB8AC3E}">
        <p14:creationId xmlns:p14="http://schemas.microsoft.com/office/powerpoint/2010/main" val="229282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3</a:t>
            </a:fld>
            <a:endParaRPr lang="en-US"/>
          </a:p>
        </p:txBody>
      </p:sp>
    </p:spTree>
    <p:extLst>
      <p:ext uri="{BB962C8B-B14F-4D97-AF65-F5344CB8AC3E}">
        <p14:creationId xmlns:p14="http://schemas.microsoft.com/office/powerpoint/2010/main" val="2020827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Now we’ll take a look at the first set of validity measures</a:t>
            </a:r>
          </a:p>
          <a:p>
            <a:endParaRPr lang="en-US" dirty="0"/>
          </a:p>
          <a:p>
            <a:r>
              <a:rPr lang="en-US" dirty="0"/>
              <a:t>To ensure dummy date of births are not being used we expect to see less than 4% of births on the 1</a:t>
            </a:r>
            <a:r>
              <a:rPr lang="en-US" baseline="30000" dirty="0"/>
              <a:t>st</a:t>
            </a:r>
            <a:r>
              <a:rPr lang="en-US" dirty="0"/>
              <a:t>, 15</a:t>
            </a:r>
            <a:r>
              <a:rPr lang="en-US" baseline="30000" dirty="0"/>
              <a:t>th</a:t>
            </a:r>
            <a:r>
              <a:rPr lang="en-US" dirty="0"/>
              <a:t>, or last of the month. The date of birth validity measures are only a part of the complete validation level.</a:t>
            </a:r>
          </a:p>
          <a:p>
            <a:endParaRPr lang="en-US" dirty="0"/>
          </a:p>
          <a:p>
            <a:r>
              <a:rPr lang="en-US" dirty="0"/>
              <a:t>Note that we’ve exclude expired vaccination administration from our validation levels.</a:t>
            </a:r>
          </a:p>
          <a:p>
            <a:endParaRPr lang="en-US" dirty="0"/>
          </a:p>
          <a:p>
            <a:r>
              <a:rPr lang="en-US" dirty="0"/>
              <a:t>I’ll pause for a few seconds to let you review this table </a:t>
            </a:r>
          </a:p>
          <a:p>
            <a:endParaRPr lang="en-US" dirty="0"/>
          </a:p>
          <a:p>
            <a:r>
              <a:rPr lang="en-US" dirty="0"/>
              <a:t>[10 second pause]</a:t>
            </a:r>
          </a:p>
        </p:txBody>
      </p:sp>
      <p:sp>
        <p:nvSpPr>
          <p:cNvPr id="4" name="Slide Number Placeholder 3"/>
          <p:cNvSpPr>
            <a:spLocks noGrp="1"/>
          </p:cNvSpPr>
          <p:nvPr>
            <p:ph type="sldNum" sz="quarter" idx="5"/>
          </p:nvPr>
        </p:nvSpPr>
        <p:spPr/>
        <p:txBody>
          <a:bodyPr/>
          <a:lstStyle/>
          <a:p>
            <a:fld id="{3EED8471-C075-4657-89E8-72AB1DB1C24D}" type="slidenum">
              <a:rPr lang="en-US" smtClean="0"/>
              <a:t>30</a:t>
            </a:fld>
            <a:endParaRPr lang="en-US"/>
          </a:p>
        </p:txBody>
      </p:sp>
    </p:spTree>
    <p:extLst>
      <p:ext uri="{BB962C8B-B14F-4D97-AF65-F5344CB8AC3E}">
        <p14:creationId xmlns:p14="http://schemas.microsoft.com/office/powerpoint/2010/main" val="4293263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For our second set of validity measures note that for basic validation we expect to see not otherwise specified, or NOS, vaccine codes used for administered doses less than 1% of the time</a:t>
            </a:r>
          </a:p>
          <a:p>
            <a:endParaRPr lang="en-US" dirty="0"/>
          </a:p>
          <a:p>
            <a:r>
              <a:rPr lang="en-US" dirty="0"/>
              <a:t>All of these measures are part of the proposed complete validation level.</a:t>
            </a:r>
          </a:p>
          <a:p>
            <a:endParaRPr lang="en-US" dirty="0"/>
          </a:p>
          <a:p>
            <a:r>
              <a:rPr lang="en-US" dirty="0"/>
              <a:t>I’ll pause for a few seconds to let you review this table </a:t>
            </a:r>
          </a:p>
          <a:p>
            <a:endParaRPr lang="en-US" dirty="0"/>
          </a:p>
          <a:p>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31</a:t>
            </a:fld>
            <a:endParaRPr lang="en-US"/>
          </a:p>
        </p:txBody>
      </p:sp>
    </p:spTree>
    <p:extLst>
      <p:ext uri="{BB962C8B-B14F-4D97-AF65-F5344CB8AC3E}">
        <p14:creationId xmlns:p14="http://schemas.microsoft.com/office/powerpoint/2010/main" val="2311255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This is our last set of validity measures.</a:t>
            </a:r>
          </a:p>
          <a:p>
            <a:endParaRPr lang="en-US" dirty="0"/>
          </a:p>
          <a:p>
            <a:r>
              <a:rPr lang="en-US" dirty="0"/>
              <a:t>Note that these are all proposed to be a part of the complete validation level </a:t>
            </a:r>
          </a:p>
          <a:p>
            <a:endParaRPr lang="en-US" dirty="0"/>
          </a:p>
          <a:p>
            <a:r>
              <a:rPr lang="en-US" dirty="0"/>
              <a:t>Also that using an unrecognized vaccine code is only permitted in less than 1% of cases is part of basic validation</a:t>
            </a:r>
          </a:p>
          <a:p>
            <a:endParaRPr lang="en-US" dirty="0"/>
          </a:p>
          <a:p>
            <a:r>
              <a:rPr lang="en-US" dirty="0"/>
              <a:t>I’ll pause for a few seconds to let you review this table </a:t>
            </a:r>
          </a:p>
          <a:p>
            <a:endParaRPr lang="en-US" dirty="0"/>
          </a:p>
          <a:p>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32</a:t>
            </a:fld>
            <a:endParaRPr lang="en-US"/>
          </a:p>
        </p:txBody>
      </p:sp>
    </p:spTree>
    <p:extLst>
      <p:ext uri="{BB962C8B-B14F-4D97-AF65-F5344CB8AC3E}">
        <p14:creationId xmlns:p14="http://schemas.microsoft.com/office/powerpoint/2010/main" val="279570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Finally,</a:t>
            </a:r>
          </a:p>
          <a:p>
            <a:br>
              <a:rPr lang="en-US" dirty="0"/>
            </a:br>
            <a:r>
              <a:rPr lang="en-US" dirty="0"/>
              <a:t>While we have a timeliness measure in assessment it’s not included in our validation proposal.</a:t>
            </a:r>
          </a:p>
        </p:txBody>
      </p:sp>
      <p:sp>
        <p:nvSpPr>
          <p:cNvPr id="4" name="Slide Number Placeholder 3"/>
          <p:cNvSpPr>
            <a:spLocks noGrp="1"/>
          </p:cNvSpPr>
          <p:nvPr>
            <p:ph type="sldNum" sz="quarter" idx="5"/>
          </p:nvPr>
        </p:nvSpPr>
        <p:spPr/>
        <p:txBody>
          <a:bodyPr/>
          <a:lstStyle/>
          <a:p>
            <a:fld id="{3EED8471-C075-4657-89E8-72AB1DB1C24D}" type="slidenum">
              <a:rPr lang="en-US" smtClean="0"/>
              <a:t>33</a:t>
            </a:fld>
            <a:endParaRPr lang="en-US"/>
          </a:p>
        </p:txBody>
      </p:sp>
    </p:spTree>
    <p:extLst>
      <p:ext uri="{BB962C8B-B14F-4D97-AF65-F5344CB8AC3E}">
        <p14:creationId xmlns:p14="http://schemas.microsoft.com/office/powerpoint/2010/main" val="2414785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Let’s quickly review IIS performance in 2025 for assessment measures and at what validation level they are proposed to be a part of.</a:t>
            </a:r>
          </a:p>
          <a:p>
            <a:endParaRPr lang="en-US" dirty="0"/>
          </a:p>
          <a:p>
            <a:r>
              <a:rPr lang="en-US" dirty="0"/>
              <a:t>To read this chart please note the outlined check mark are measures proposed to be in basic validation and the filled in check mark circle are measures proposed to be in complete validation. Next, you’ll see a bar chart the color on the left is green noting the number of IIS that passed a measure and the color on the right, red, is the number of IIS that did not meet a measure.</a:t>
            </a:r>
          </a:p>
          <a:p>
            <a:endParaRPr lang="en-US" dirty="0"/>
          </a:p>
          <a:p>
            <a:r>
              <a:rPr lang="en-US" dirty="0"/>
              <a:t>All participating IIS did well in most of these measures with the exception of middle name, race and ethnicity completeness measures</a:t>
            </a:r>
          </a:p>
          <a:p>
            <a:endParaRPr lang="en-US" dirty="0"/>
          </a:p>
          <a:p>
            <a:r>
              <a:rPr lang="en-US" dirty="0"/>
              <a:t>You can see that of the 24 IIS that participated in DAR last year, 13 met the 75% threshold for middle name and 11 did not. Remember that middle name completeness is a part of our proposal for only for complete validation. </a:t>
            </a:r>
          </a:p>
          <a:p>
            <a:endParaRPr lang="en-US" dirty="0"/>
          </a:p>
          <a:p>
            <a:r>
              <a:rPr lang="en-US" dirty="0"/>
              <a:t>Race and ethnicity completeness are not proposed to be a part of validation at this time. You can see that most participating IIS were not able to reach the threshold of more than 95% completeness </a:t>
            </a:r>
          </a:p>
        </p:txBody>
      </p:sp>
      <p:sp>
        <p:nvSpPr>
          <p:cNvPr id="4" name="Slide Number Placeholder 3"/>
          <p:cNvSpPr>
            <a:spLocks noGrp="1"/>
          </p:cNvSpPr>
          <p:nvPr>
            <p:ph type="sldNum" sz="quarter" idx="5"/>
          </p:nvPr>
        </p:nvSpPr>
        <p:spPr/>
        <p:txBody>
          <a:bodyPr/>
          <a:lstStyle/>
          <a:p>
            <a:fld id="{3EED8471-C075-4657-89E8-72AB1DB1C24D}" type="slidenum">
              <a:rPr lang="en-US" smtClean="0"/>
              <a:t>34</a:t>
            </a:fld>
            <a:endParaRPr lang="en-US"/>
          </a:p>
        </p:txBody>
      </p:sp>
    </p:spTree>
    <p:extLst>
      <p:ext uri="{BB962C8B-B14F-4D97-AF65-F5344CB8AC3E}">
        <p14:creationId xmlns:p14="http://schemas.microsoft.com/office/powerpoint/2010/main" val="3783287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Here’s how IIS performed in our next set of measures. You can see that for measures where a majority of IIS did not perform well, MACAW did not propose the measures to advance from Assessment to Validation.</a:t>
            </a:r>
          </a:p>
          <a:p>
            <a:endParaRPr lang="en-US" dirty="0"/>
          </a:p>
          <a:p>
            <a:r>
              <a:rPr lang="en-US" dirty="0"/>
              <a:t>I’ll pause a few seconds for you to review this graph.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35</a:t>
            </a:fld>
            <a:endParaRPr lang="en-US"/>
          </a:p>
        </p:txBody>
      </p:sp>
    </p:spTree>
    <p:extLst>
      <p:ext uri="{BB962C8B-B14F-4D97-AF65-F5344CB8AC3E}">
        <p14:creationId xmlns:p14="http://schemas.microsoft.com/office/powerpoint/2010/main" val="3045513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This graph is where we begin to look at validity measures. Note that administering doses at an improbable age less than 1% of the time is a part of complete but not basic validation.</a:t>
            </a:r>
          </a:p>
          <a:p>
            <a:endParaRPr lang="en-US" dirty="0"/>
          </a:p>
          <a:p>
            <a:r>
              <a:rPr lang="en-US" dirty="0"/>
              <a:t>I’ll pause a few seconds for you to review this graph.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36</a:t>
            </a:fld>
            <a:endParaRPr lang="en-US"/>
          </a:p>
        </p:txBody>
      </p:sp>
    </p:spTree>
    <p:extLst>
      <p:ext uri="{BB962C8B-B14F-4D97-AF65-F5344CB8AC3E}">
        <p14:creationId xmlns:p14="http://schemas.microsoft.com/office/powerpoint/2010/main" val="1770955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This is our final graph that covers the remainder of the validity measures and our timeliness measure.</a:t>
            </a:r>
          </a:p>
          <a:p>
            <a:endParaRPr lang="en-US" dirty="0"/>
          </a:p>
          <a:p>
            <a:r>
              <a:rPr lang="en-US" dirty="0"/>
              <a:t>Note that all these measures with check marks are proposed to be a part of the complete validation level. </a:t>
            </a:r>
          </a:p>
          <a:p>
            <a:endParaRPr lang="en-US" dirty="0"/>
          </a:p>
          <a:p>
            <a:r>
              <a:rPr lang="en-US" dirty="0"/>
              <a:t>You can see that a large number of IIS struggle to have vaccines into their system within one day.</a:t>
            </a:r>
          </a:p>
          <a:p>
            <a:endParaRPr lang="en-US" dirty="0"/>
          </a:p>
          <a:p>
            <a:r>
              <a:rPr lang="en-US" dirty="0"/>
              <a:t>I’ll pause a few seconds for you to review this graph.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second pause]</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37</a:t>
            </a:fld>
            <a:endParaRPr lang="en-US"/>
          </a:p>
        </p:txBody>
      </p:sp>
    </p:spTree>
    <p:extLst>
      <p:ext uri="{BB962C8B-B14F-4D97-AF65-F5344CB8AC3E}">
        <p14:creationId xmlns:p14="http://schemas.microsoft.com/office/powerpoint/2010/main" val="2809793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a:t>
            </a:r>
          </a:p>
          <a:p>
            <a:endParaRPr lang="en-US" dirty="0"/>
          </a:p>
          <a:p>
            <a:r>
              <a:rPr lang="en-US" dirty="0"/>
              <a:t>After reviewing IIS performance for the last year, one question people might ask is what if DAR was in Validation last year, how many IIS would be recognized at the basic and complete levels?</a:t>
            </a:r>
          </a:p>
          <a:p>
            <a:endParaRPr lang="en-US" dirty="0"/>
          </a:p>
          <a:p>
            <a:r>
              <a:rPr lang="en-US" dirty="0"/>
              <a:t>Now let’s hear more questions and comments from the community.</a:t>
            </a:r>
          </a:p>
        </p:txBody>
      </p:sp>
      <p:sp>
        <p:nvSpPr>
          <p:cNvPr id="4" name="Slide Number Placeholder 3"/>
          <p:cNvSpPr>
            <a:spLocks noGrp="1"/>
          </p:cNvSpPr>
          <p:nvPr>
            <p:ph type="sldNum" sz="quarter" idx="5"/>
          </p:nvPr>
        </p:nvSpPr>
        <p:spPr/>
        <p:txBody>
          <a:bodyPr/>
          <a:lstStyle/>
          <a:p>
            <a:fld id="{3EED8471-C075-4657-89E8-72AB1DB1C24D}" type="slidenum">
              <a:rPr lang="en-US" smtClean="0"/>
              <a:t>38</a:t>
            </a:fld>
            <a:endParaRPr lang="en-US"/>
          </a:p>
        </p:txBody>
      </p:sp>
    </p:spTree>
    <p:extLst>
      <p:ext uri="{BB962C8B-B14F-4D97-AF65-F5344CB8AC3E}">
        <p14:creationId xmlns:p14="http://schemas.microsoft.com/office/powerpoint/2010/main" val="1538027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p:txBody>
      </p:sp>
      <p:sp>
        <p:nvSpPr>
          <p:cNvPr id="4" name="Slide Number Placeholder 3"/>
          <p:cNvSpPr>
            <a:spLocks noGrp="1"/>
          </p:cNvSpPr>
          <p:nvPr>
            <p:ph type="sldNum" sz="quarter" idx="5"/>
          </p:nvPr>
        </p:nvSpPr>
        <p:spPr/>
        <p:txBody>
          <a:bodyPr/>
          <a:lstStyle/>
          <a:p>
            <a:fld id="{3EED8471-C075-4657-89E8-72AB1DB1C24D}" type="slidenum">
              <a:rPr lang="en-US" smtClean="0"/>
              <a:t>39</a:t>
            </a:fld>
            <a:endParaRPr lang="en-US"/>
          </a:p>
        </p:txBody>
      </p:sp>
    </p:spTree>
    <p:extLst>
      <p:ext uri="{BB962C8B-B14F-4D97-AF65-F5344CB8AC3E}">
        <p14:creationId xmlns:p14="http://schemas.microsoft.com/office/powerpoint/2010/main" val="1903632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p>
          <a:p>
            <a:endParaRPr lang="en-US" dirty="0"/>
          </a:p>
        </p:txBody>
      </p:sp>
      <p:sp>
        <p:nvSpPr>
          <p:cNvPr id="4" name="Slide Number Placeholder 3"/>
          <p:cNvSpPr>
            <a:spLocks noGrp="1"/>
          </p:cNvSpPr>
          <p:nvPr>
            <p:ph type="sldNum" sz="quarter" idx="5"/>
          </p:nvPr>
        </p:nvSpPr>
        <p:spPr/>
        <p:txBody>
          <a:bodyPr/>
          <a:lstStyle/>
          <a:p>
            <a:fld id="{3EED8471-C075-4657-89E8-72AB1DB1C24D}" type="slidenum">
              <a:rPr lang="en-US" smtClean="0"/>
              <a:t>4</a:t>
            </a:fld>
            <a:endParaRPr lang="en-US"/>
          </a:p>
        </p:txBody>
      </p:sp>
    </p:spTree>
    <p:extLst>
      <p:ext uri="{BB962C8B-B14F-4D97-AF65-F5344CB8AC3E}">
        <p14:creationId xmlns:p14="http://schemas.microsoft.com/office/powerpoint/2010/main" val="208060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a:p>
            <a:endParaRPr lang="en-US" dirty="0"/>
          </a:p>
          <a:p>
            <a:r>
              <a:rPr lang="en-US" dirty="0"/>
              <a:t>1 question that Jody will read: </a:t>
            </a:r>
          </a:p>
          <a:p>
            <a:r>
              <a:rPr lang="en-US" dirty="0"/>
              <a:t>	Q: Where did these thresholds come from and how do we change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 The thresholds came from the IIS Data Quality Practices - To Monitor and Evaluate Data at Rest from November 2018. Many of these of those come from external sources like the MIROW best practice documents and the CDC Data Quality Blueprint.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 Traditionally, we can't change overall  expectations of a measure within assessment without going to the community feedback process. We’d need a revised measures and test document for the assessment level and a townhall meeting. Then after a year we could 	discuss changing the thresholds. We encourage everyone to review the current proposal and submit comments on measures you believe have an unrealistic thresholds and propose a realistic threshold. Having community input on that is really valuable input for future 	MACAW discussions.</a:t>
            </a:r>
          </a:p>
          <a:p>
            <a:endParaRPr lang="en-US" dirty="0"/>
          </a:p>
          <a:p>
            <a:r>
              <a:rPr lang="en-US" dirty="0"/>
              <a:t>1 person from MACAW will ask a question </a:t>
            </a:r>
          </a:p>
          <a:p>
            <a:r>
              <a:rPr lang="en-US" sz="1200" b="0" dirty="0"/>
              <a:t>	Kevin:</a:t>
            </a:r>
          </a:p>
          <a:p>
            <a:r>
              <a:rPr lang="en-US" sz="1200" b="0" dirty="0"/>
              <a:t>	Q: Why is there no timeliness measure proposed to move into validation?</a:t>
            </a:r>
          </a:p>
          <a:p>
            <a:r>
              <a:rPr lang="en-US" sz="1200" b="0" dirty="0"/>
              <a:t>	A: Unfortunately, 3 quarters of IIS that have participated in DAR did not meet the timeliness measure to have 95% of vaccine recorded within 1 day of administration. MACAW felt like there current threshold was too high and there was no enforcement mechanism 	that could be employed to force providers to submit their data in a timelier manner. Again, </a:t>
            </a:r>
            <a:r>
              <a:rPr lang="en-US" dirty="0"/>
              <a:t>We encourage everyone to review the current proposal and submit comments on measures you believe have an unrealistic thresholds and propose a realistic threshold.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A451B-5167-4EEC-B98C-F0C53C9B6A8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65612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p:txBody>
      </p:sp>
      <p:sp>
        <p:nvSpPr>
          <p:cNvPr id="4" name="Slide Number Placeholder 3"/>
          <p:cNvSpPr>
            <a:spLocks noGrp="1"/>
          </p:cNvSpPr>
          <p:nvPr>
            <p:ph type="sldNum" sz="quarter" idx="5"/>
          </p:nvPr>
        </p:nvSpPr>
        <p:spPr/>
        <p:txBody>
          <a:bodyPr/>
          <a:lstStyle/>
          <a:p>
            <a:fld id="{3EED8471-C075-4657-89E8-72AB1DB1C24D}" type="slidenum">
              <a:rPr lang="en-US" smtClean="0"/>
              <a:t>41</a:t>
            </a:fld>
            <a:endParaRPr lang="en-US"/>
          </a:p>
        </p:txBody>
      </p:sp>
    </p:spTree>
    <p:extLst>
      <p:ext uri="{BB962C8B-B14F-4D97-AF65-F5344CB8AC3E}">
        <p14:creationId xmlns:p14="http://schemas.microsoft.com/office/powerpoint/2010/main" val="715556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a:p>
            <a:endParaRPr lang="en-US" dirty="0"/>
          </a:p>
          <a:p>
            <a:r>
              <a:rPr lang="en-US" dirty="0"/>
              <a:t>Paste in the chat: </a:t>
            </a:r>
          </a:p>
          <a:p>
            <a:r>
              <a:rPr lang="en-US" dirty="0"/>
              <a:t>https://repository.immregistries.org/resource/aira-town-hall-data-at-rest-dar/ </a:t>
            </a:r>
          </a:p>
        </p:txBody>
      </p:sp>
      <p:sp>
        <p:nvSpPr>
          <p:cNvPr id="4" name="Slide Number Placeholder 3"/>
          <p:cNvSpPr>
            <a:spLocks noGrp="1"/>
          </p:cNvSpPr>
          <p:nvPr>
            <p:ph type="sldNum" sz="quarter" idx="5"/>
          </p:nvPr>
        </p:nvSpPr>
        <p:spPr/>
        <p:txBody>
          <a:bodyPr/>
          <a:lstStyle/>
          <a:p>
            <a:fld id="{3EED8471-C075-4657-89E8-72AB1DB1C24D}" type="slidenum">
              <a:rPr lang="en-US" smtClean="0"/>
              <a:t>42</a:t>
            </a:fld>
            <a:endParaRPr lang="en-US"/>
          </a:p>
        </p:txBody>
      </p:sp>
    </p:spTree>
    <p:extLst>
      <p:ext uri="{BB962C8B-B14F-4D97-AF65-F5344CB8AC3E}">
        <p14:creationId xmlns:p14="http://schemas.microsoft.com/office/powerpoint/2010/main" val="2780170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p:txBody>
      </p:sp>
      <p:sp>
        <p:nvSpPr>
          <p:cNvPr id="4" name="Slide Number Placeholder 3"/>
          <p:cNvSpPr>
            <a:spLocks noGrp="1"/>
          </p:cNvSpPr>
          <p:nvPr>
            <p:ph type="sldNum" sz="quarter" idx="5"/>
          </p:nvPr>
        </p:nvSpPr>
        <p:spPr/>
        <p:txBody>
          <a:bodyPr/>
          <a:lstStyle/>
          <a:p>
            <a:fld id="{5DD12DD8-2469-4296-BDF0-5C21746A92D3}" type="slidenum">
              <a:rPr lang="en-US" smtClean="0"/>
              <a:t>43</a:t>
            </a:fld>
            <a:endParaRPr lang="en-US" dirty="0"/>
          </a:p>
        </p:txBody>
      </p:sp>
    </p:spTree>
    <p:extLst>
      <p:ext uri="{BB962C8B-B14F-4D97-AF65-F5344CB8AC3E}">
        <p14:creationId xmlns:p14="http://schemas.microsoft.com/office/powerpoint/2010/main" val="275447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A451B-5167-4EEC-B98C-F0C53C9B6A8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4187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p:txBody>
      </p:sp>
      <p:sp>
        <p:nvSpPr>
          <p:cNvPr id="4" name="Slide Number Placeholder 3"/>
          <p:cNvSpPr>
            <a:spLocks noGrp="1"/>
          </p:cNvSpPr>
          <p:nvPr>
            <p:ph type="sldNum" sz="quarter" idx="5"/>
          </p:nvPr>
        </p:nvSpPr>
        <p:spPr/>
        <p:txBody>
          <a:bodyPr/>
          <a:lstStyle/>
          <a:p>
            <a:fld id="{3EED8471-C075-4657-89E8-72AB1DB1C24D}" type="slidenum">
              <a:rPr lang="en-US" smtClean="0"/>
              <a:t>6</a:t>
            </a:fld>
            <a:endParaRPr lang="en-US"/>
          </a:p>
        </p:txBody>
      </p:sp>
    </p:spTree>
    <p:extLst>
      <p:ext uri="{BB962C8B-B14F-4D97-AF65-F5344CB8AC3E}">
        <p14:creationId xmlns:p14="http://schemas.microsoft.com/office/powerpoint/2010/main" val="157005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p:txBody>
      </p:sp>
      <p:sp>
        <p:nvSpPr>
          <p:cNvPr id="4" name="Slide Number Placeholder 3"/>
          <p:cNvSpPr>
            <a:spLocks noGrp="1"/>
          </p:cNvSpPr>
          <p:nvPr>
            <p:ph type="sldNum" sz="quarter" idx="5"/>
          </p:nvPr>
        </p:nvSpPr>
        <p:spPr/>
        <p:txBody>
          <a:bodyPr/>
          <a:lstStyle/>
          <a:p>
            <a:fld id="{3EED8471-C075-4657-89E8-72AB1DB1C24D}" type="slidenum">
              <a:rPr lang="en-US" smtClean="0"/>
              <a:t>7</a:t>
            </a:fld>
            <a:endParaRPr lang="en-US"/>
          </a:p>
        </p:txBody>
      </p:sp>
    </p:spTree>
    <p:extLst>
      <p:ext uri="{BB962C8B-B14F-4D97-AF65-F5344CB8AC3E}">
        <p14:creationId xmlns:p14="http://schemas.microsoft.com/office/powerpoint/2010/main" val="204017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Valentin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D8471-C075-4657-89E8-72AB1DB1C2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01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Valentin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CDC began funding AIRA to conduct Measurement and Improvement in 2015. From the beginning, it was designed to do two things: 1) to test IIS alignment with standards, and 2) to provide IIS with information and assistance to improve. The community is engaged in developing and providing consensus on both the content areas for measurement and the test cases that are used to assess IIS.  This iterative process happens throughout all of M&amp;I.</a:t>
            </a:r>
          </a:p>
          <a:p>
            <a:pPr marL="0" marR="0" lvl="0" indent="0" fontAlgn="base">
              <a:spcBef>
                <a:spcPts val="0"/>
              </a:spcBef>
              <a:spcAft>
                <a:spcPts val="0"/>
              </a:spcAft>
              <a:buFont typeface="Symbol" panose="05050102010706020507" pitchFamily="18" charset="2"/>
              <a:buNone/>
            </a:pPr>
            <a:endParaRPr lang="en-US" sz="1200"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Font typeface="Symbol" panose="05050102010706020507" pitchFamily="18" charset="2"/>
              <a:buNone/>
            </a:pPr>
            <a:endParaRPr lang="en-US" sz="1200"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Font typeface="Symbol" panose="05050102010706020507" pitchFamily="18" charset="2"/>
              <a:buNone/>
            </a:pPr>
            <a:r>
              <a:rPr lang="en-US" sz="1200" dirty="0">
                <a:solidFill>
                  <a:srgbClr val="000000"/>
                </a:solidFill>
                <a:effectLst/>
                <a:latin typeface="Calibri" panose="020F0502020204030204" pitchFamily="34" charset="0"/>
                <a:ea typeface="Times New Roman" panose="02020603050405020304" pitchFamily="18" charset="0"/>
              </a:rPr>
              <a:t>The value of M&amp;I for our </a:t>
            </a:r>
            <a:r>
              <a:rPr lang="en-US" sz="1200" i="1" dirty="0">
                <a:solidFill>
                  <a:srgbClr val="000000"/>
                </a:solidFill>
                <a:effectLst/>
                <a:latin typeface="Calibri" panose="020F0502020204030204" pitchFamily="34" charset="0"/>
                <a:ea typeface="Times New Roman" panose="02020603050405020304" pitchFamily="18" charset="0"/>
              </a:rPr>
              <a:t>IIS community</a:t>
            </a:r>
            <a:r>
              <a:rPr lang="en-US" sz="1200" dirty="0">
                <a:solidFill>
                  <a:srgbClr val="000000"/>
                </a:solidFill>
                <a:effectLst/>
                <a:latin typeface="Calibri" panose="020F0502020204030204" pitchFamily="34" charset="0"/>
                <a:ea typeface="Times New Roman" panose="02020603050405020304" pitchFamily="18" charset="0"/>
              </a:rPr>
              <a:t> is that: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1371600" algn="l"/>
              </a:tabLst>
            </a:pPr>
            <a:r>
              <a:rPr lang="en-US" sz="1200" dirty="0">
                <a:solidFill>
                  <a:srgbClr val="000000"/>
                </a:solidFill>
                <a:effectLst/>
                <a:latin typeface="Calibri" panose="020F0502020204030204" pitchFamily="34" charset="0"/>
                <a:ea typeface="Times New Roman" panose="02020603050405020304" pitchFamily="18" charset="0"/>
              </a:rPr>
              <a:t>It makes the successes of IIS standards alignment, visible</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1371600" algn="l"/>
              </a:tabLst>
            </a:pPr>
            <a:r>
              <a:rPr lang="en-US" sz="1200" dirty="0">
                <a:solidFill>
                  <a:srgbClr val="000000"/>
                </a:solidFill>
                <a:effectLst/>
                <a:latin typeface="Calibri" panose="020F0502020204030204" pitchFamily="34" charset="0"/>
                <a:ea typeface="Times New Roman" panose="02020603050405020304" pitchFamily="18" charset="0"/>
              </a:rPr>
              <a:t>Builds </a:t>
            </a:r>
            <a:r>
              <a:rPr lang="en-US" sz="1200" b="1" dirty="0">
                <a:solidFill>
                  <a:srgbClr val="000000"/>
                </a:solidFill>
                <a:effectLst/>
                <a:latin typeface="Calibri" panose="020F0502020204030204" pitchFamily="34" charset="0"/>
                <a:ea typeface="Times New Roman" panose="02020603050405020304" pitchFamily="18" charset="0"/>
              </a:rPr>
              <a:t>confidence</a:t>
            </a:r>
            <a:r>
              <a:rPr lang="en-US" sz="1200" dirty="0">
                <a:solidFill>
                  <a:srgbClr val="000000"/>
                </a:solidFill>
                <a:effectLst/>
                <a:latin typeface="Calibri" panose="020F0502020204030204" pitchFamily="34" charset="0"/>
                <a:ea typeface="Times New Roman" panose="02020603050405020304" pitchFamily="18" charset="0"/>
              </a:rPr>
              <a:t> in the IIS across other communities</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1371600" algn="l"/>
              </a:tabLst>
            </a:pPr>
            <a:r>
              <a:rPr lang="en-US" sz="1200" dirty="0">
                <a:solidFill>
                  <a:srgbClr val="000000"/>
                </a:solidFill>
                <a:effectLst/>
                <a:latin typeface="Calibri" panose="020F0502020204030204" pitchFamily="34" charset="0"/>
                <a:ea typeface="Times New Roman" panose="02020603050405020304" pitchFamily="18" charset="0"/>
              </a:rPr>
              <a:t>It allows us to prioritizes and accelerate essential improvements, as a community</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tabLst>
                <a:tab pos="1143000" algn="l"/>
              </a:tabLst>
            </a:pPr>
            <a:endParaRPr lang="en-US" sz="1200"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Font typeface="Symbol" panose="05050102010706020507" pitchFamily="18" charset="2"/>
              <a:buNone/>
              <a:tabLst>
                <a:tab pos="1143000" algn="l"/>
              </a:tabLst>
            </a:pPr>
            <a:r>
              <a:rPr lang="en-US" sz="1200" dirty="0">
                <a:solidFill>
                  <a:srgbClr val="000000"/>
                </a:solidFill>
                <a:effectLst/>
                <a:latin typeface="Calibri" panose="020F0502020204030204" pitchFamily="34" charset="0"/>
                <a:ea typeface="Times New Roman" panose="02020603050405020304" pitchFamily="18" charset="0"/>
              </a:rPr>
              <a:t>The value of M&amp;I for </a:t>
            </a:r>
            <a:r>
              <a:rPr lang="en-US" sz="1200" i="1" dirty="0">
                <a:solidFill>
                  <a:srgbClr val="000000"/>
                </a:solidFill>
                <a:effectLst/>
                <a:latin typeface="Calibri" panose="020F0502020204030204" pitchFamily="34" charset="0"/>
                <a:ea typeface="Times New Roman" panose="02020603050405020304" pitchFamily="18" charset="0"/>
              </a:rPr>
              <a:t>our partners and stakeholders</a:t>
            </a:r>
            <a:r>
              <a:rPr lang="en-US" sz="1200" dirty="0">
                <a:effectLst/>
                <a:latin typeface="Calibri" panose="020F0502020204030204" pitchFamily="34" charset="0"/>
                <a:ea typeface="Times New Roman" panose="02020603050405020304" pitchFamily="18" charset="0"/>
              </a:rPr>
              <a:t>​ is that: </a:t>
            </a:r>
            <a:endParaRPr lang="en-US" sz="1200" dirty="0">
              <a:effectLst/>
              <a:latin typeface="Times New Roman" panose="02020603050405020304" pitchFamily="18" charset="0"/>
              <a:ea typeface="Times New Roman" panose="02020603050405020304" pitchFamily="18" charset="0"/>
            </a:endParaRPr>
          </a:p>
          <a:p>
            <a:pPr marL="171450" marR="0" lvl="0" indent="-171450" fontAlgn="base">
              <a:spcBef>
                <a:spcPts val="0"/>
              </a:spcBef>
              <a:spcAft>
                <a:spcPts val="0"/>
              </a:spcAft>
              <a:buFont typeface="Arial" panose="020B0604020202020204" pitchFamily="34" charset="0"/>
              <a:buChar char="•"/>
              <a:tabLst>
                <a:tab pos="2057400" algn="l"/>
              </a:tabLst>
            </a:pPr>
            <a:r>
              <a:rPr lang="en-US" sz="1200" dirty="0">
                <a:solidFill>
                  <a:srgbClr val="000000"/>
                </a:solidFill>
                <a:effectLst/>
                <a:latin typeface="Calibri" panose="020F0502020204030204" pitchFamily="34" charset="0"/>
                <a:ea typeface="Times New Roman" panose="02020603050405020304" pitchFamily="18" charset="0"/>
              </a:rPr>
              <a:t>Providers &amp; end users need to be able to trust the data they use </a:t>
            </a:r>
          </a:p>
          <a:p>
            <a:pPr marL="171450" marR="0" lvl="0" indent="-171450" fontAlgn="base">
              <a:spcBef>
                <a:spcPts val="0"/>
              </a:spcBef>
              <a:spcAft>
                <a:spcPts val="0"/>
              </a:spcAft>
              <a:buFont typeface="Arial" panose="020B0604020202020204" pitchFamily="34" charset="0"/>
              <a:buChar char="•"/>
              <a:tabLst>
                <a:tab pos="2057400" algn="l"/>
              </a:tabLst>
            </a:pPr>
            <a:r>
              <a:rPr lang="en-US" sz="1200" dirty="0">
                <a:solidFill>
                  <a:srgbClr val="000000"/>
                </a:solidFill>
                <a:effectLst/>
                <a:latin typeface="Calibri" panose="020F0502020204030204" pitchFamily="34" charset="0"/>
                <a:ea typeface="Times New Roman" panose="02020603050405020304" pitchFamily="18" charset="0"/>
              </a:rPr>
              <a:t>And public and private health partners need to be confident in data coming from IIS that is used for population-based assessment</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C58E6-DD51-4B63-96A6-4B47636DD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27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931ED316-7283-470B-9DCB-2C3B7F8F5467}"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77004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5CDE0-FEAE-4E6C-B038-F3F8B3AEF0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D092D433-1D90-4DC7-9482-1FAF0F121A5A}"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4134721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endParaRPr lang="en-US" dirty="0"/>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American Immunization Registry Association</a:t>
            </a:r>
            <a:endParaRPr lang="en-US" dirty="0"/>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dirty="0"/>
          </a:p>
        </p:txBody>
      </p:sp>
    </p:spTree>
    <p:extLst>
      <p:ext uri="{BB962C8B-B14F-4D97-AF65-F5344CB8AC3E}">
        <p14:creationId xmlns:p14="http://schemas.microsoft.com/office/powerpoint/2010/main" val="2758843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lvl1pPr>
              <a:defRPr/>
            </a:lvl1pPr>
          </a:lstStyle>
          <a:p>
            <a:r>
              <a:rPr lang="en-US"/>
              <a:t>www.immregistries.org</a:t>
            </a:r>
            <a:endParaRPr lang="en-US" dirty="0"/>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dirty="0"/>
              <a:t>American Immunization Registry Association</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6845060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lvl1pPr>
              <a:defRPr/>
            </a:lvl1pPr>
          </a:lstStyle>
          <a:p>
            <a:r>
              <a:rPr lang="en-US"/>
              <a:t>www.immregistries.org</a:t>
            </a:r>
            <a:endParaRPr lang="en-US" dirty="0"/>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lvl1pPr>
              <a:defRPr/>
            </a:lvl1pPr>
          </a:lstStyle>
          <a:p>
            <a:r>
              <a:rPr lang="en-US" dirty="0"/>
              <a:t>American Immunization Registry Association</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34798104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lvl1pPr>
              <a:defRPr/>
            </a:lvl1pPr>
          </a:lstStyle>
          <a:p>
            <a:r>
              <a:rPr lang="en-US"/>
              <a:t>www.immregistries.org</a:t>
            </a:r>
            <a:endParaRPr lang="en-US" dirty="0"/>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dirty="0"/>
              <a:t>American Immunization Registry Association</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8691115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lvl1pPr>
              <a:defRPr/>
            </a:lvl1pPr>
          </a:lstStyle>
          <a:p>
            <a:r>
              <a:rPr lang="en-US"/>
              <a:t>www.immregistries.org</a:t>
            </a:r>
            <a:endParaRPr lang="en-US" dirty="0"/>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dirty="0"/>
              <a:t>American Immunization Registry Association</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28734718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lvl1pPr>
              <a:defRPr/>
            </a:lvl1pPr>
          </a:lstStyle>
          <a:p>
            <a:r>
              <a:rPr lang="en-US"/>
              <a:t>www.immregistries.org</a:t>
            </a:r>
            <a:endParaRPr lang="en-US" dirty="0"/>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dirty="0"/>
              <a:t>American Immunization Registry Association</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18805001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lvl1pPr>
              <a:defRPr/>
            </a:lvl1pPr>
          </a:lstStyle>
          <a:p>
            <a:r>
              <a:rPr lang="en-US"/>
              <a:t>www.immregistries.org</a:t>
            </a:r>
            <a:endParaRPr lang="en-US" dirty="0"/>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dirty="0"/>
              <a:t>American Immunization Registry Association</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34125663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68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7D66D9B8-653A-45B9-9CB9-139E7313839B}" type="datetime1">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95694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A4C679-C6E8-4E7C-B5C2-06A5886098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C9AC38F8-A299-40EA-BEAA-9AF7DE3166BC}"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3381174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FAC665A0-320A-4D0B-A84F-B7E463C2B78A}"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067288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BE25EDB7-8321-4036-AB8B-5206B93550EE}"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642318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DA985D23-1A9D-46FA-84CB-999CD12F01FA}" type="datetime1">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010215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8B493929-7C52-4EEB-BE24-C9B59A248589}" type="datetime1">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59361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56BCCF7B-F54F-4B0D-9D92-7D31C3425B7C}" type="datetime1">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934459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White &amp;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0F30B838-8E92-4EA0-A58D-3A97E8F9D9ED}" type="datetime1">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14304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0619"/>
            <a:ext cx="11116733" cy="365125"/>
          </a:xfrm>
        </p:spPr>
        <p:txBody>
          <a:bodyPr/>
          <a:lstStyle>
            <a:lvl1pPr>
              <a:defRPr sz="2200"/>
            </a:lvl1pPr>
          </a:lstStyle>
          <a:p>
            <a:r>
              <a:rPr lang="en-US"/>
              <a:t>Click to edit Master title style</a:t>
            </a:r>
          </a:p>
        </p:txBody>
      </p:sp>
      <p:sp>
        <p:nvSpPr>
          <p:cNvPr id="4" name="Content Placeholder 2"/>
          <p:cNvSpPr>
            <a:spLocks noGrp="1"/>
          </p:cNvSpPr>
          <p:nvPr>
            <p:ph idx="1"/>
          </p:nvPr>
        </p:nvSpPr>
        <p:spPr>
          <a:xfrm>
            <a:off x="609600" y="1213045"/>
            <a:ext cx="10972800" cy="4906963"/>
          </a:xfrm>
          <a:prstGeom prst="rect">
            <a:avLst/>
          </a:prstGeom>
        </p:spPr>
        <p:txBody>
          <a:bodyPr>
            <a:normAutofit/>
          </a:bodyPr>
          <a:lstStyle>
            <a:lvl1pPr>
              <a:buFontTx/>
              <a:buNone/>
              <a:defRPr sz="1700">
                <a:solidFill>
                  <a:srgbClr val="003399"/>
                </a:solidFill>
                <a:latin typeface="Arial" pitchFamily="34" charset="0"/>
                <a:cs typeface="Arial" pitchFamily="34" charset="0"/>
              </a:defRPr>
            </a:lvl1pPr>
            <a:lvl2pPr marL="463550" indent="-238125">
              <a:spcBef>
                <a:spcPts val="400"/>
              </a:spcBef>
              <a:spcAft>
                <a:spcPts val="400"/>
              </a:spcAft>
              <a:buClr>
                <a:srgbClr val="003399"/>
              </a:buClr>
              <a:buFont typeface="Wingdings" pitchFamily="2" charset="2"/>
              <a:buChar char="§"/>
              <a:defRPr sz="1700">
                <a:solidFill>
                  <a:srgbClr val="003399"/>
                </a:solidFill>
                <a:latin typeface="Arial" pitchFamily="34" charset="0"/>
                <a:cs typeface="Arial" pitchFamily="34" charset="0"/>
              </a:defRPr>
            </a:lvl2pPr>
            <a:lvl3pPr marL="801688" indent="-225425">
              <a:spcBef>
                <a:spcPts val="400"/>
              </a:spcBef>
              <a:spcAft>
                <a:spcPts val="400"/>
              </a:spcAft>
              <a:buClr>
                <a:srgbClr val="003399"/>
              </a:buClr>
              <a:buFont typeface="Arial" pitchFamily="34" charset="0"/>
              <a:buChar char="–"/>
              <a:defRPr sz="1700">
                <a:solidFill>
                  <a:srgbClr val="003399"/>
                </a:solidFill>
                <a:latin typeface="Arial" pitchFamily="34" charset="0"/>
                <a:cs typeface="Arial" pitchFamily="34" charset="0"/>
              </a:defRPr>
            </a:lvl3pPr>
            <a:lvl4pPr marL="1139825" indent="-225425">
              <a:spcBef>
                <a:spcPts val="400"/>
              </a:spcBef>
              <a:spcAft>
                <a:spcPts val="400"/>
              </a:spcAft>
              <a:buClr>
                <a:srgbClr val="003399"/>
              </a:buClr>
              <a:buFont typeface="Arial" pitchFamily="34" charset="0"/>
              <a:buChar char="•"/>
              <a:defRPr sz="1700" baseline="0">
                <a:solidFill>
                  <a:srgbClr val="003399"/>
                </a:solidFill>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First bullet level</a:t>
            </a:r>
          </a:p>
          <a:p>
            <a:pPr lvl="2"/>
            <a:r>
              <a:rPr lang="en-US"/>
              <a:t>Second bullet level</a:t>
            </a:r>
          </a:p>
          <a:p>
            <a:pPr lvl="3"/>
            <a:r>
              <a:rPr lang="en-US"/>
              <a:t>Third bullet level</a:t>
            </a:r>
          </a:p>
        </p:txBody>
      </p:sp>
      <p:sp>
        <p:nvSpPr>
          <p:cNvPr id="247" name="Rectangle 246"/>
          <p:cNvSpPr/>
          <p:nvPr userDrawn="1"/>
        </p:nvSpPr>
        <p:spPr bwMode="auto">
          <a:xfrm>
            <a:off x="400833" y="1102290"/>
            <a:ext cx="11256723" cy="51857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25425" indent="-225425">
              <a:lnSpc>
                <a:spcPct val="96000"/>
              </a:lnSpc>
              <a:spcBef>
                <a:spcPct val="40000"/>
              </a:spcBef>
              <a:buClr>
                <a:srgbClr val="000000"/>
              </a:buClr>
              <a:buSzPct val="80000"/>
              <a:buFontTx/>
              <a:buChar char="•"/>
            </a:pPr>
            <a:endParaRPr lang="en-US" sz="1400" b="1" u="sng">
              <a:solidFill>
                <a:srgbClr val="000000"/>
              </a:solidFill>
              <a:effectLst>
                <a:outerShdw blurRad="38100" dist="38100" dir="2700000" algn="tl">
                  <a:srgbClr val="000000">
                    <a:alpha val="43137"/>
                  </a:srgbClr>
                </a:outerShdw>
              </a:effectLst>
              <a:latin typeface="Arial Narrow" charset="0"/>
              <a:ea typeface="ＭＳ Ｐゴシック" pitchFamily="34" charset="-128"/>
            </a:endParaRPr>
          </a:p>
        </p:txBody>
      </p:sp>
      <p:sp>
        <p:nvSpPr>
          <p:cNvPr id="3" name="TextBox 2"/>
          <p:cNvSpPr txBox="1"/>
          <p:nvPr userDrawn="1"/>
        </p:nvSpPr>
        <p:spPr>
          <a:xfrm>
            <a:off x="0" y="6548288"/>
            <a:ext cx="12192000" cy="276999"/>
          </a:xfrm>
          <a:prstGeom prst="rect">
            <a:avLst/>
          </a:prstGeom>
          <a:noFill/>
        </p:spPr>
        <p:txBody>
          <a:bodyPr wrap="square" rtlCol="0">
            <a:spAutoFit/>
          </a:bodyPr>
          <a:lstStyle/>
          <a:p>
            <a:pPr algn="ctr"/>
            <a:fld id="{6D2FB61B-F2AD-4B76-8230-2DD61207D0A0}" type="slidenum">
              <a:rPr lang="en-US" sz="1200" smtClean="0">
                <a:solidFill>
                  <a:srgbClr val="000000"/>
                </a:solidFill>
              </a:rPr>
              <a:pPr algn="ctr"/>
              <a:t>‹#›</a:t>
            </a:fld>
            <a:endParaRPr lang="en-US" sz="1200">
              <a:solidFill>
                <a:srgbClr val="000000"/>
              </a:solidFill>
            </a:endParaRPr>
          </a:p>
        </p:txBody>
      </p:sp>
    </p:spTree>
    <p:extLst>
      <p:ext uri="{BB962C8B-B14F-4D97-AF65-F5344CB8AC3E}">
        <p14:creationId xmlns:p14="http://schemas.microsoft.com/office/powerpoint/2010/main" val="74365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A4C4A4B5-643A-4A1B-A854-0161AE1646EB}" type="datetime1">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600212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21DB1105-0466-41BF-9639-6D462FFC9F0C}"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96285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9A9A97A9-EBD2-4D2A-BDD8-00C18F5C1B3F}" type="datetime1">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6832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EB34E481-508D-4EF7-B142-AA871626D828}"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2680136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D85D3CBE-E1AD-4286-9C1A-F2687F5671DE}"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90023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FBEE760E-D21E-4738-990E-71C504A21D37}"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821612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7738DAC9-AD73-4D4D-AE3D-C73AFFF60927}" type="datetime1">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5410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203AB54C-1DD3-4B82-BEE7-FF054E7F3400}" type="datetime1">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209871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8AD5FA6B-4732-47E2-8A7B-ACF3654E1EE0}" type="datetime1">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0145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7FAB99CD-0527-459E-8613-1BA437968C72}" type="datetime1">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730034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8071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926A6BE2-7AF1-430A-9A17-CCDCD8714509}"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129514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Meet_the_team">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219473" y="1828801"/>
            <a:ext cx="1753056" cy="1752599"/>
          </a:xfrm>
          <a:prstGeom prst="ellipse">
            <a:avLst/>
          </a:prstGeom>
        </p:spPr>
        <p:txBody>
          <a:bodyPr rtlCol="0">
            <a:normAutofit/>
          </a:bodyPr>
          <a:lstStyle/>
          <a:p>
            <a:pPr lvl="0"/>
            <a:endParaRPr lang="en-US" noProof="0"/>
          </a:p>
        </p:txBody>
      </p:sp>
    </p:spTree>
    <p:extLst>
      <p:ext uri="{BB962C8B-B14F-4D97-AF65-F5344CB8AC3E}">
        <p14:creationId xmlns:p14="http://schemas.microsoft.com/office/powerpoint/2010/main" val="2943443598"/>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fld id="{0DB65D7E-6C14-4B42-9C6E-CAB631908D8E}"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920460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6E1F5888-F46B-42E0-A0AA-818EC3FC051E}"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814410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lvl1pPr>
              <a:defRPr/>
            </a:lvl1pPr>
          </a:lstStyle>
          <a:p>
            <a:fld id="{25553601-5ACF-47B9-8074-6DC27DF74321}" type="datetime1">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84533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9314F6AE-B117-4F7C-931F-7E635FC6BBFB}"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096635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01469132-F9C7-41C7-89C2-7A6ABFDAE45D}"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681983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lvl1pPr>
              <a:defRPr/>
            </a:lvl1pPr>
          </a:lstStyle>
          <a:p>
            <a:fld id="{6F31D084-A9E9-49B3-AE22-92BF7CCB6175}"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700150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lvl1pPr>
              <a:defRPr/>
            </a:lvl1pPr>
          </a:lstStyle>
          <a:p>
            <a:fld id="{8EE6F6B7-0FE9-4A86-B566-9E426F7EBB18}"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lvl1pPr>
              <a:defRPr/>
            </a:lvl1p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026921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lvl1pPr>
              <a:defRPr/>
            </a:lvl1pPr>
          </a:lstStyle>
          <a:p>
            <a:fld id="{26E6A19D-B742-48C5-9A48-FEEF5EE99278}" type="datetime1">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731943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lvl1pPr>
              <a:defRPr/>
            </a:lvl1pPr>
          </a:lstStyle>
          <a:p>
            <a:fld id="{051330C8-DA80-462A-A199-5675A938FAE3}" type="datetime1">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75495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EFFA41F6-6BED-4C0C-A2FD-54726B459B15}"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60745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lvl1pPr>
              <a:defRPr/>
            </a:lvl1pPr>
          </a:lstStyle>
          <a:p>
            <a:fld id="{95333C8C-8EB4-4A20-BBA9-D8705AEA31E9}" type="datetime1">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536673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lvl1pPr>
              <a:defRPr/>
            </a:lvl1pPr>
          </a:lstStyle>
          <a:p>
            <a:fld id="{A9836F29-E88A-4801-BA9D-5BC9E8527B8B}" type="datetime1">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008032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CC1CA205-6C4E-41F9-BBCE-79BA016CA5BF}"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56114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a:xfrm>
            <a:off x="838200" y="171328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09A1CFDF-2E37-4477-843C-8B04B580BEAC}" type="datetime1">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726863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5300ED90-E64D-4146-897A-677767C4F685}"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144368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21F18D8A-B341-4B54-8437-347F9484DC1A}"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555591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DD0A0F8C-0AE0-44D4-B105-578D9F2D2AF3}"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280653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1A71F66C-1590-4168-8A4C-5614B9A2978A}" type="datetime1">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117715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B2190C79-0D4F-4278-A5EB-EB78A27F8FBF}" type="datetime1">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60817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AA906512-B9A7-478A-B88B-AC4989099F95}" type="datetime1">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70354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3591D945-0AAA-487B-9F0E-AF676CE0C63D}"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38662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5DFB6879-FB69-4084-82D8-56789E180C31}" type="datetime1">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224043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8090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952625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3269490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49647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71204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395711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186041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771731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75663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9E4C3B3C-6C33-41C9-A94B-E358D9238C61}" type="datetime1">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8786455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FB83C3FC-4497-4C2E-B552-6C727749DCA5}" type="datetime1">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827077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74F31AF7-E021-452C-A946-F52784602654}" type="datetime1">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622561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ACCF5609-F1C4-47BA-83AA-07A3CE331FEE}" type="datetime1">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836479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23316F64-631C-4215-A2E4-04681ABB6728}"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800096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AA90A8FD-BAB5-44C2-ADF1-07792B380DAE}"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22256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BBC9DB2D-517A-4ADE-913D-469AE068EC66}" type="datetime1">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9491050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4746052F-53D5-40FF-9B96-BE78854AE9FB}" type="datetime1">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0545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C5F7F28D-A73B-40A4-9516-06628C281C30}" type="datetime1">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106037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CD8A66C8-55C6-4A54-B34C-6B6750BC7264}" type="datetime1">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868303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1D95CA-0AC4-4E24-81D6-7607214D6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25128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F319231B-C447-4E82-94D2-469D5E06403C}" type="datetime1">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980902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5CDE0-FEAE-4E6C-B038-F3F8B3AEF0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93B9FF3A-1400-4C66-B29C-6B1876BC525B}" type="datetimeFigureOut">
              <a:rPr lang="en-US" smtClean="0"/>
              <a:pPr/>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880821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35820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FE1B2B-4D9E-45CC-B7A1-E17D831486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2216410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A4C679-C6E8-4E7C-B5C2-06A5886098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998113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8855511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102659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651768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971073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2774442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05147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A57E5B96-91D4-4B55-8733-841712171F12}" type="datetime1">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736675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fld id="{93B9FF3A-1400-4C66-B29C-6B1876BC525B}" type="datetimeFigureOut">
              <a:rPr lang="en-US" smtClean="0"/>
              <a:pPr/>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2070176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052528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512984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6210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60226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798762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9989052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6253023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53317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marL="685800" indent="-457200">
              <a:buFont typeface="Arial" panose="020B0604020202020204" pitchFamily="34" charset="0"/>
              <a:buChar char="•"/>
              <a:defRPr sz="3200"/>
            </a:lvl1pPr>
            <a:lvl2pPr marL="1143000" indent="-457200">
              <a:buFont typeface="Arial" panose="020B0604020202020204" pitchFamily="34" charset="0"/>
              <a:buChar char="•"/>
              <a:defRPr sz="2800"/>
            </a:lvl2pPr>
            <a:lvl3pPr marL="1485900" indent="-342900">
              <a:buFont typeface="Arial" panose="020B0604020202020204" pitchFamily="34" charset="0"/>
              <a:buChar char="•"/>
              <a:defRPr sz="2400"/>
            </a:lvl3pPr>
            <a:lvl4pPr marL="1943100" indent="-342900">
              <a:buFont typeface="Arial" panose="020B0604020202020204" pitchFamily="34" charset="0"/>
              <a:buChar char="•"/>
              <a:defRPr sz="2000"/>
            </a:lvl4pPr>
            <a:lvl5pPr marL="24003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32138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FB6992DD-B3BA-44E2-AF22-0DF9B3BFB250}" type="datetime1">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248073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fld id="{93B9FF3A-1400-4C66-B29C-6B1876BC525B}" type="datetimeFigureOut">
              <a:rPr lang="en-US" smtClean="0"/>
              <a:t>5/14/2026</a:t>
            </a:fld>
            <a:endParaRPr lang="en-US"/>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80652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 Content">
    <p:bg>
      <p:bgPr>
        <a:solidFill>
          <a:schemeClr val="accent6">
            <a:alpha val="20000"/>
          </a:schemeClr>
        </a:solidFill>
        <a:effectLst/>
      </p:bgPr>
    </p:bg>
    <p:spTree>
      <p:nvGrpSpPr>
        <p:cNvPr id="1" name=""/>
        <p:cNvGrpSpPr/>
        <p:nvPr/>
      </p:nvGrpSpPr>
      <p:grpSpPr>
        <a:xfrm>
          <a:off x="0" y="0"/>
          <a:ext cx="0" cy="0"/>
          <a:chOff x="0" y="0"/>
          <a:chExt cx="0" cy="0"/>
        </a:xfrm>
      </p:grpSpPr>
      <p:sp>
        <p:nvSpPr>
          <p:cNvPr id="46" name="Title Placeholder 1">
            <a:extLst>
              <a:ext uri="{FF2B5EF4-FFF2-40B4-BE49-F238E27FC236}">
                <a16:creationId xmlns:a16="http://schemas.microsoft.com/office/drawing/2014/main" id="{5645A0D4-7D6D-46F4-9473-10C76D2FB9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defRPr>
                <a:latin typeface="Roboto Black" panose="02000000000000000000" pitchFamily="2" charset="0"/>
                <a:ea typeface="Roboto Black" panose="02000000000000000000" pitchFamily="2" charset="0"/>
              </a:defRPr>
            </a:lvl1pPr>
          </a:lstStyle>
          <a:p>
            <a:r>
              <a:rPr lang="en-US" dirty="0"/>
              <a:t>Click to edit Master title style</a:t>
            </a:r>
          </a:p>
        </p:txBody>
      </p:sp>
      <p:sp>
        <p:nvSpPr>
          <p:cNvPr id="47" name="Text Placeholder 2">
            <a:extLst>
              <a:ext uri="{FF2B5EF4-FFF2-40B4-BE49-F238E27FC236}">
                <a16:creationId xmlns:a16="http://schemas.microsoft.com/office/drawing/2014/main" id="{E4EE18E5-B949-4354-A90C-122AF42FA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2DC07E54-6711-444A-B7CE-BD0B16295C7A}"/>
              </a:ext>
            </a:extLst>
          </p:cNvPr>
          <p:cNvSpPr/>
          <p:nvPr userDrawn="1"/>
        </p:nvSpPr>
        <p:spPr>
          <a:xfrm>
            <a:off x="10981267" y="6478495"/>
            <a:ext cx="1210733" cy="276999"/>
          </a:xfrm>
          <a:prstGeom prst="rect">
            <a:avLst/>
          </a:prstGeom>
          <a:solidFill>
            <a:srgbClr val="7B8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D8338EC-607F-4A8D-9A3B-41DC9F3A7E5F}"/>
              </a:ext>
            </a:extLst>
          </p:cNvPr>
          <p:cNvSpPr txBox="1"/>
          <p:nvPr userDrawn="1"/>
        </p:nvSpPr>
        <p:spPr>
          <a:xfrm>
            <a:off x="11445488" y="6478494"/>
            <a:ext cx="428091" cy="276999"/>
          </a:xfrm>
          <a:prstGeom prst="rect">
            <a:avLst/>
          </a:prstGeom>
          <a:noFill/>
        </p:spPr>
        <p:txBody>
          <a:bodyPr wrap="square" rtlCol="0">
            <a:spAutoFit/>
          </a:bodyPr>
          <a:lstStyle/>
          <a:p>
            <a:pPr algn="ctr"/>
            <a:fld id="{0E74109F-AD67-C247-A1CF-E51C9AB38FFC}" type="slidenum">
              <a:rPr lang="en-US" sz="1200" b="1" spc="0" baseline="0" smtClean="0">
                <a:solidFill>
                  <a:schemeClr val="accent6"/>
                </a:solidFill>
                <a:latin typeface="+mn-lt"/>
                <a:ea typeface="Open Sans Semibold" panose="020B0706030804020204" pitchFamily="34" charset="0"/>
                <a:cs typeface="Open Sans Semibold" panose="020B0706030804020204" pitchFamily="34" charset="0"/>
              </a:rPr>
              <a:t>‹#›</a:t>
            </a:fld>
            <a:endParaRPr lang="en-US" sz="1200" b="1" spc="0" baseline="0" dirty="0">
              <a:solidFill>
                <a:schemeClr val="accent6"/>
              </a:solidFill>
              <a:latin typeface="+mn-lt"/>
              <a:ea typeface="Open Sans Semibold" panose="020B0706030804020204" pitchFamily="34" charset="0"/>
              <a:cs typeface="Open Sans Semibold" panose="020B0706030804020204" pitchFamily="34" charset="0"/>
            </a:endParaRPr>
          </a:p>
        </p:txBody>
      </p:sp>
      <p:sp>
        <p:nvSpPr>
          <p:cNvPr id="21" name="Rectangle 20">
            <a:extLst>
              <a:ext uri="{FF2B5EF4-FFF2-40B4-BE49-F238E27FC236}">
                <a16:creationId xmlns:a16="http://schemas.microsoft.com/office/drawing/2014/main" id="{A3B4D75E-2A54-467A-A2B6-FB94A7C97144}"/>
              </a:ext>
            </a:extLst>
          </p:cNvPr>
          <p:cNvSpPr/>
          <p:nvPr userDrawn="1"/>
        </p:nvSpPr>
        <p:spPr>
          <a:xfrm>
            <a:off x="4819190" y="6470800"/>
            <a:ext cx="99944"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AB61A7-86FB-48EA-8EA6-A6604487116E}"/>
              </a:ext>
            </a:extLst>
          </p:cNvPr>
          <p:cNvSpPr/>
          <p:nvPr userDrawn="1"/>
        </p:nvSpPr>
        <p:spPr>
          <a:xfrm>
            <a:off x="4980057" y="6470800"/>
            <a:ext cx="99944"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C492EE6-5789-1A00-59C2-3AA1FD43FE84}"/>
              </a:ext>
            </a:extLst>
          </p:cNvPr>
          <p:cNvSpPr/>
          <p:nvPr userDrawn="1"/>
        </p:nvSpPr>
        <p:spPr>
          <a:xfrm>
            <a:off x="0" y="6470801"/>
            <a:ext cx="4758267"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4D23D1-5A5A-AEF2-706A-0678327C1D89}"/>
              </a:ext>
            </a:extLst>
          </p:cNvPr>
          <p:cNvSpPr txBox="1"/>
          <p:nvPr userDrawn="1"/>
        </p:nvSpPr>
        <p:spPr>
          <a:xfrm>
            <a:off x="0" y="6486190"/>
            <a:ext cx="4758267" cy="261610"/>
          </a:xfrm>
          <a:prstGeom prst="rect">
            <a:avLst/>
          </a:prstGeom>
          <a:noFill/>
        </p:spPr>
        <p:txBody>
          <a:bodyPr wrap="square" rtlCol="0">
            <a:spAutoFit/>
          </a:bodyPr>
          <a:lstStyle/>
          <a:p>
            <a:pPr algn="ctr"/>
            <a:r>
              <a:rPr lang="en-US" sz="1100" spc="300" dirty="0">
                <a:solidFill>
                  <a:schemeClr val="accent6"/>
                </a:solidFill>
              </a:rPr>
              <a:t>AIRA 2026 NATIONAL MEETING</a:t>
            </a:r>
          </a:p>
        </p:txBody>
      </p:sp>
    </p:spTree>
    <p:extLst>
      <p:ext uri="{BB962C8B-B14F-4D97-AF65-F5344CB8AC3E}">
        <p14:creationId xmlns:p14="http://schemas.microsoft.com/office/powerpoint/2010/main" val="40316808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_Wave Foo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A891A0-466F-A5A8-DB2A-2FB7840D3A50}"/>
              </a:ext>
            </a:extLst>
          </p:cNvPr>
          <p:cNvSpPr>
            <a:spLocks noGrp="1"/>
          </p:cNvSpPr>
          <p:nvPr>
            <p:ph type="title" hasCustomPrompt="1"/>
          </p:nvPr>
        </p:nvSpPr>
        <p:spPr>
          <a:xfrm>
            <a:off x="838200" y="365125"/>
            <a:ext cx="10515600" cy="1325563"/>
          </a:xfrm>
        </p:spPr>
        <p:txBody>
          <a:bodyPr>
            <a:noAutofit/>
          </a:bodyPr>
          <a:lstStyle>
            <a:lvl1pPr>
              <a:defRPr sz="44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add title</a:t>
            </a:r>
          </a:p>
        </p:txBody>
      </p:sp>
    </p:spTree>
    <p:extLst>
      <p:ext uri="{BB962C8B-B14F-4D97-AF65-F5344CB8AC3E}">
        <p14:creationId xmlns:p14="http://schemas.microsoft.com/office/powerpoint/2010/main" val="3379795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505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fld id="{84DAD154-D9CC-4E91-A5DF-D483BDC3020D}" type="datetime1">
              <a:rPr lang="en-US" smtClean="0"/>
              <a:t>5/14/2026</a:t>
            </a:fld>
            <a:endParaRPr lang="en-US"/>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149842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fld id="{ABB41BA1-5C76-4840-B1C6-AFEC6A11D4AC}" type="datetime1">
              <a:rPr lang="en-US" smtClean="0"/>
              <a:t>5/14/2026</a:t>
            </a:fld>
            <a:endParaRPr lang="en-US"/>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087173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endParaRPr lang="en-US" dirty="0"/>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American Immunization Registry Association</a:t>
            </a:r>
            <a:endParaRPr lang="en-US" dirty="0"/>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28437878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endParaRPr lang="en-US" dirty="0"/>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American Immunization Registry Association</a:t>
            </a:r>
            <a:endParaRPr lang="en-US" dirty="0"/>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1824891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lvl1pPr>
              <a:defRPr/>
            </a:lvl1pPr>
          </a:lstStyle>
          <a:p>
            <a:r>
              <a:rPr lang="en-US"/>
              <a:t>www.immregistries.org</a:t>
            </a:r>
            <a:endParaRPr lang="en-US" dirty="0"/>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dirty="0"/>
              <a:t>American Immunization Registry Association</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11045328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endParaRPr lang="en-US" dirty="0"/>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American Immunization Registry Association</a:t>
            </a:r>
            <a:endParaRPr lang="en-US" dirty="0"/>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dirty="0"/>
          </a:p>
        </p:txBody>
      </p:sp>
    </p:spTree>
    <p:extLst>
      <p:ext uri="{BB962C8B-B14F-4D97-AF65-F5344CB8AC3E}">
        <p14:creationId xmlns:p14="http://schemas.microsoft.com/office/powerpoint/2010/main" val="196040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11.jpe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10.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4" Type="http://schemas.openxmlformats.org/officeDocument/2006/relationships/image" Target="../media/image1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2.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xml"/><Relationship Id="rId1" Type="http://schemas.openxmlformats.org/officeDocument/2006/relationships/slideLayout" Target="../slideLayouts/slideLayout19.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jpe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1.jpeg"/><Relationship Id="rId5" Type="http://schemas.openxmlformats.org/officeDocument/2006/relationships/slideLayout" Target="../slideLayouts/slideLayout55.xml"/><Relationship Id="rId10" Type="http://schemas.openxmlformats.org/officeDocument/2006/relationships/theme" Target="../theme/theme7.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1.jpeg"/><Relationship Id="rId5" Type="http://schemas.openxmlformats.org/officeDocument/2006/relationships/slideLayout" Target="../slideLayouts/slideLayout64.xml"/><Relationship Id="rId10" Type="http://schemas.openxmlformats.org/officeDocument/2006/relationships/theme" Target="../theme/theme8.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4.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42959-9D7D-4291-B547-5709D2783FCE}"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583970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38972189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67" r:id="rId12"/>
    <p:sldLayoutId id="2147483768" r:id="rId13"/>
    <p:sldLayoutId id="21474837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685800" indent="-4572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1028700" indent="-3429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485900" indent="-3429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8859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3431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5ECDE-E7FA-4EFA-9712-CC64C89D2680}"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1917673245"/>
      </p:ext>
    </p:extLst>
  </p:cSld>
  <p:clrMap bg1="lt1" tx1="dk1" bg2="lt2" tx2="dk2" accent1="accent1" accent2="accent2" accent3="accent3" accent4="accent4" accent5="accent5" accent6="accent6" hlink="hlink" folHlink="folHlink"/>
  <p:sldLayoutIdLst>
    <p:sldLayoutId id="2147483675" r:id="rId1"/>
    <p:sldLayoutId id="214748367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234585-5843-40E4-B418-AD4DA7F269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mj-lt"/>
              </a:defRPr>
            </a:lvl1pPr>
          </a:lstStyle>
          <a:p>
            <a:r>
              <a:rPr lang="en-US"/>
              <a:t>www.immregistries.org</a:t>
            </a:r>
            <a:endParaRPr lang="en-US" dirty="0"/>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j-lt"/>
              </a:defRPr>
            </a:lvl1pPr>
          </a:lstStyle>
          <a:p>
            <a:r>
              <a:rPr lang="en-US" dirty="0"/>
              <a:t>American Immunization Registry Association</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202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dirty="0"/>
          </a:p>
        </p:txBody>
      </p:sp>
    </p:spTree>
    <p:extLst>
      <p:ext uri="{BB962C8B-B14F-4D97-AF65-F5344CB8AC3E}">
        <p14:creationId xmlns:p14="http://schemas.microsoft.com/office/powerpoint/2010/main" val="225564264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1738C5-7A20-43B9-B0D1-6A3B038B039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C8EFB-5D25-476E-8490-6DF8532FF1F2}"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9145407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533400" y="409045"/>
            <a:ext cx="11116733"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533400" y="1154113"/>
            <a:ext cx="11116733" cy="5135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1"/>
            <a:r>
              <a:rPr lang="en-US"/>
              <a:t>Second level</a:t>
            </a:r>
          </a:p>
          <a:p>
            <a:pPr lvl="2"/>
            <a:r>
              <a:rPr lang="en-US"/>
              <a:t>Third level</a:t>
            </a:r>
          </a:p>
          <a:p>
            <a:pPr lvl="3"/>
            <a:r>
              <a:rPr lang="en-US"/>
              <a:t>Fourth level</a:t>
            </a:r>
          </a:p>
        </p:txBody>
      </p:sp>
      <p:sp>
        <p:nvSpPr>
          <p:cNvPr id="3699759" name="Line 47"/>
          <p:cNvSpPr>
            <a:spLocks noChangeShapeType="1"/>
          </p:cNvSpPr>
          <p:nvPr/>
        </p:nvSpPr>
        <p:spPr bwMode="gray">
          <a:xfrm>
            <a:off x="535517" y="923055"/>
            <a:ext cx="11114616" cy="0"/>
          </a:xfrm>
          <a:prstGeom prst="line">
            <a:avLst/>
          </a:prstGeom>
          <a:noFill/>
          <a:ln w="28575">
            <a:solidFill>
              <a:schemeClr val="accent1"/>
            </a:solidFill>
            <a:round/>
            <a:headEnd/>
            <a:tailEnd/>
          </a:ln>
          <a:effectLst/>
        </p:spPr>
        <p:txBody>
          <a:bodyPr wrap="none" anchor="ctr"/>
          <a:lstStyle/>
          <a:p>
            <a:pPr>
              <a:lnSpc>
                <a:spcPct val="96000"/>
              </a:lnSpc>
              <a:spcBef>
                <a:spcPct val="40000"/>
              </a:spcBef>
              <a:buClr>
                <a:srgbClr val="000000"/>
              </a:buClr>
              <a:buSzPct val="80000"/>
              <a:buFontTx/>
              <a:buChar char="•"/>
              <a:defRPr/>
            </a:pPr>
            <a:endParaRPr lang="en-US" sz="1400" b="1" u="sng">
              <a:solidFill>
                <a:srgbClr val="000000"/>
              </a:solidFill>
              <a:effectLst>
                <a:outerShdw blurRad="38100" dist="38100" dir="2700000" algn="tl">
                  <a:srgbClr val="000000">
                    <a:alpha val="43137"/>
                  </a:srgbClr>
                </a:outerShdw>
              </a:effectLst>
              <a:latin typeface="Arial Narrow" charset="0"/>
              <a:ea typeface="ＭＳ Ｐゴシック" pitchFamily="34" charset="-128"/>
            </a:endParaRP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14097" y="198329"/>
            <a:ext cx="1183235" cy="586646"/>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0584" y="6092584"/>
            <a:ext cx="11308461" cy="565804"/>
          </a:xfrm>
          <a:prstGeom prst="rect">
            <a:avLst/>
          </a:prstGeom>
        </p:spPr>
      </p:pic>
    </p:spTree>
    <p:extLst>
      <p:ext uri="{BB962C8B-B14F-4D97-AF65-F5344CB8AC3E}">
        <p14:creationId xmlns:p14="http://schemas.microsoft.com/office/powerpoint/2010/main" val="1055923763"/>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rtl="0" eaLnBrk="0" fontAlgn="base" hangingPunct="0">
        <a:spcBef>
          <a:spcPct val="0"/>
        </a:spcBef>
        <a:spcAft>
          <a:spcPct val="0"/>
        </a:spcAft>
        <a:defRPr sz="2200" b="1">
          <a:solidFill>
            <a:srgbClr val="003399"/>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003399"/>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003399"/>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003399"/>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003399"/>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buChar char="•"/>
        <a:defRPr sz="3200">
          <a:solidFill>
            <a:schemeClr val="tx1"/>
          </a:solidFill>
          <a:latin typeface="+mn-lt"/>
          <a:ea typeface="ＭＳ Ｐゴシック" charset="-128"/>
          <a:cs typeface="ＭＳ Ｐゴシック" charset="-128"/>
        </a:defRPr>
      </a:lvl1pPr>
      <a:lvl2pPr marL="227013" indent="-225425" algn="l" rtl="0" eaLnBrk="0" fontAlgn="base" hangingPunct="0">
        <a:lnSpc>
          <a:spcPct val="106000"/>
        </a:lnSpc>
        <a:spcBef>
          <a:spcPct val="40000"/>
        </a:spcBef>
        <a:spcAft>
          <a:spcPct val="0"/>
        </a:spcAft>
        <a:buClr>
          <a:schemeClr val="tx1"/>
        </a:buClr>
        <a:buFont typeface="Wingdings" pitchFamily="2" charset="2"/>
        <a:buChar char="§"/>
        <a:defRPr sz="2800">
          <a:solidFill>
            <a:schemeClr val="tx1"/>
          </a:solidFill>
          <a:latin typeface="+mn-lt"/>
          <a:ea typeface="ＭＳ Ｐゴシック" charset="-128"/>
          <a:cs typeface="ＭＳ Ｐゴシック"/>
        </a:defRPr>
      </a:lvl2pPr>
      <a:lvl3pPr marL="457200" indent="-228600" algn="l" rtl="0" eaLnBrk="0" fontAlgn="base" hangingPunct="0">
        <a:lnSpc>
          <a:spcPct val="106000"/>
        </a:lnSpc>
        <a:spcBef>
          <a:spcPct val="20000"/>
        </a:spcBef>
        <a:spcAft>
          <a:spcPct val="0"/>
        </a:spcAft>
        <a:buClr>
          <a:schemeClr val="tx1"/>
        </a:buClr>
        <a:buFont typeface="Arial" charset="0"/>
        <a:buChar char="–"/>
        <a:defRPr sz="1600">
          <a:solidFill>
            <a:schemeClr val="tx1"/>
          </a:solidFill>
          <a:latin typeface="+mn-lt"/>
          <a:ea typeface="ＭＳ Ｐゴシック" charset="-128"/>
          <a:cs typeface="ＭＳ Ｐゴシック"/>
        </a:defRPr>
      </a:lvl3pPr>
      <a:lvl4pPr marL="681038" indent="-222250" algn="l" rtl="0" eaLnBrk="0" fontAlgn="base" hangingPunct="0">
        <a:lnSpc>
          <a:spcPct val="106000"/>
        </a:lnSpc>
        <a:spcBef>
          <a:spcPct val="20000"/>
        </a:spcBef>
        <a:spcAft>
          <a:spcPct val="0"/>
        </a:spcAft>
        <a:buClr>
          <a:schemeClr val="tx1"/>
        </a:buClr>
        <a:buChar char="•"/>
        <a:defRPr sz="1600">
          <a:solidFill>
            <a:schemeClr val="tx1"/>
          </a:solidFill>
          <a:latin typeface="+mn-lt"/>
          <a:ea typeface="ＭＳ Ｐゴシック" charset="-128"/>
          <a:cs typeface="ＭＳ Ｐゴシック"/>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ea typeface="ＭＳ Ｐゴシック" charset="-128"/>
          <a:cs typeface="ＭＳ Ｐゴシック"/>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ea typeface="ＭＳ Ｐゴシック" charset="-128"/>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ea typeface="ＭＳ Ｐゴシック" charset="-128"/>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ea typeface="ＭＳ Ｐゴシック" charset="-128"/>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4709A-FC35-4A30-B184-35ABDF467B32}"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269994205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234585-5843-40E4-B418-AD4DA7F2699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mj-lt"/>
              </a:defRPr>
            </a:lvl1pPr>
          </a:lstStyle>
          <a:p>
            <a:fld id="{A0B557BC-BB11-42B5-A7DB-EB96951B0645}"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j-lt"/>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202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248313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3F280-A811-4BFD-A866-464CDFD4C663}"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6351893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21112345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EB5FD-A2A0-4F09-9B33-B578D56D5ACB}" type="datetime1">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752144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EF448B-E4E3-44D5-8D52-3831DABE9B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9FF3A-1400-4C66-B29C-6B1876BC525B}" type="datetimeFigureOut">
              <a:rPr lang="en-US" smtClean="0"/>
              <a:t>5/14/2026</a:t>
            </a:fld>
            <a:endParaRPr lang="en-US"/>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202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88899794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7.xml"/><Relationship Id="rId1" Type="http://schemas.openxmlformats.org/officeDocument/2006/relationships/slideLayout" Target="../slideLayouts/slideLayout8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2.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hyperlink" Target="https://repository.immregistries.org/resource/iis-data-quality-practices-to-monitor-and-evaluate-data-at-rest/" TargetMode="External"/><Relationship Id="rId2" Type="http://schemas.openxmlformats.org/officeDocument/2006/relationships/notesSlide" Target="../notesSlides/notesSlide24.xml"/><Relationship Id="rId1" Type="http://schemas.openxmlformats.org/officeDocument/2006/relationships/slideLayout" Target="../slideLayouts/slideLayout8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8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23.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82.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82.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82.xml"/><Relationship Id="rId5" Type="http://schemas.openxmlformats.org/officeDocument/2006/relationships/chart" Target="../charts/chart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2.xml"/><Relationship Id="rId5" Type="http://schemas.openxmlformats.org/officeDocument/2006/relationships/chart" Target="../charts/chart5.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40.xml"/><Relationship Id="rId1" Type="http://schemas.openxmlformats.org/officeDocument/2006/relationships/slideLayout" Target="../slideLayouts/slideLayout82.xml"/><Relationship Id="rId6" Type="http://schemas.openxmlformats.org/officeDocument/2006/relationships/image" Target="../media/image52.svg"/><Relationship Id="rId5" Type="http://schemas.openxmlformats.org/officeDocument/2006/relationships/image" Target="../media/image27.png"/><Relationship Id="rId4" Type="http://schemas.openxmlformats.org/officeDocument/2006/relationships/image" Target="../media/image26.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hyperlink" Target="https://repository.immregistries.org/resource/aira-town-hall-data-at-rest-dar" TargetMode="External"/><Relationship Id="rId2" Type="http://schemas.openxmlformats.org/officeDocument/2006/relationships/notesSlide" Target="../notesSlides/notesSlide42.xml"/><Relationship Id="rId1" Type="http://schemas.openxmlformats.org/officeDocument/2006/relationships/slideLayout" Target="../slideLayouts/slideLayout82.xml"/><Relationship Id="rId5" Type="http://schemas.openxmlformats.org/officeDocument/2006/relationships/image" Target="../media/image53.png"/><Relationship Id="rId4" Type="http://schemas.openxmlformats.org/officeDocument/2006/relationships/hyperlink" Target="mailto:rsandtveit@immregistries.or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jdial@immregistries.org" TargetMode="External"/><Relationship Id="rId2" Type="http://schemas.openxmlformats.org/officeDocument/2006/relationships/notesSlide" Target="../notesSlides/notesSlide43.xml"/><Relationship Id="rId1" Type="http://schemas.openxmlformats.org/officeDocument/2006/relationships/slideLayout" Target="../slideLayouts/slideLayout83.xml"/><Relationship Id="rId5" Type="http://schemas.openxmlformats.org/officeDocument/2006/relationships/hyperlink" Target="mailto:valentin.sostaric@azdhs.gov" TargetMode="External"/><Relationship Id="rId4" Type="http://schemas.openxmlformats.org/officeDocument/2006/relationships/hyperlink" Target="mailto:dferlazzo@immregistrie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DAB2-6670-BEAC-9D44-EBA80C83C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8485A-7873-1CE9-EE80-D5450A21B2FC}"/>
              </a:ext>
            </a:extLst>
          </p:cNvPr>
          <p:cNvSpPr>
            <a:spLocks noGrp="1"/>
          </p:cNvSpPr>
          <p:nvPr>
            <p:ph type="ctrTitle"/>
          </p:nvPr>
        </p:nvSpPr>
        <p:spPr/>
        <p:txBody>
          <a:bodyPr>
            <a:normAutofit fontScale="90000"/>
          </a:bodyPr>
          <a:lstStyle/>
          <a:p>
            <a:r>
              <a:rPr lang="en-US" dirty="0"/>
              <a:t>Data at Rest (DAR) into the Validation Stage of Measurement &amp; Improvement</a:t>
            </a:r>
          </a:p>
        </p:txBody>
      </p:sp>
      <p:sp>
        <p:nvSpPr>
          <p:cNvPr id="3" name="Subtitle 2">
            <a:extLst>
              <a:ext uri="{FF2B5EF4-FFF2-40B4-BE49-F238E27FC236}">
                <a16:creationId xmlns:a16="http://schemas.microsoft.com/office/drawing/2014/main" id="{1E7252E8-10E9-253E-26AA-A6DEC45D9E8E}"/>
              </a:ext>
            </a:extLst>
          </p:cNvPr>
          <p:cNvSpPr>
            <a:spLocks noGrp="1"/>
          </p:cNvSpPr>
          <p:nvPr>
            <p:ph type="subTitle" idx="1"/>
          </p:nvPr>
        </p:nvSpPr>
        <p:spPr/>
        <p:txBody>
          <a:bodyPr/>
          <a:lstStyle/>
          <a:p>
            <a:r>
              <a:rPr lang="en-US" dirty="0"/>
              <a:t>May 13, 2026</a:t>
            </a:r>
          </a:p>
        </p:txBody>
      </p:sp>
    </p:spTree>
    <p:extLst>
      <p:ext uri="{BB962C8B-B14F-4D97-AF65-F5344CB8AC3E}">
        <p14:creationId xmlns:p14="http://schemas.microsoft.com/office/powerpoint/2010/main" val="2800575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F5ED2D-B0C8-410E-947F-EE326DD1FA0D}"/>
              </a:ext>
            </a:extLst>
          </p:cNvPr>
          <p:cNvSpPr>
            <a:spLocks noGrp="1"/>
          </p:cNvSpPr>
          <p:nvPr>
            <p:ph type="title"/>
          </p:nvPr>
        </p:nvSpPr>
        <p:spPr>
          <a:xfrm>
            <a:off x="741007" y="127177"/>
            <a:ext cx="10515600" cy="1325563"/>
          </a:xfrm>
        </p:spPr>
        <p:txBody>
          <a:bodyPr>
            <a:normAutofit/>
          </a:bodyPr>
          <a:lstStyle/>
          <a:p>
            <a:r>
              <a:rPr lang="en-US" sz="4000" dirty="0"/>
              <a:t>The AART Dashboard – Your Gateway To Data</a:t>
            </a:r>
          </a:p>
        </p:txBody>
      </p:sp>
      <p:sp>
        <p:nvSpPr>
          <p:cNvPr id="11" name="Content Placeholder 10">
            <a:extLst>
              <a:ext uri="{FF2B5EF4-FFF2-40B4-BE49-F238E27FC236}">
                <a16:creationId xmlns:a16="http://schemas.microsoft.com/office/drawing/2014/main" id="{EDCCF8E9-7924-4C93-BD2E-F7A2523D9533}"/>
              </a:ext>
            </a:extLst>
          </p:cNvPr>
          <p:cNvSpPr>
            <a:spLocks noGrp="1"/>
          </p:cNvSpPr>
          <p:nvPr>
            <p:ph idx="1"/>
          </p:nvPr>
        </p:nvSpPr>
        <p:spPr>
          <a:xfrm>
            <a:off x="6958947" y="1540093"/>
            <a:ext cx="4471086" cy="4486275"/>
          </a:xfrm>
        </p:spPr>
        <p:txBody>
          <a:bodyPr>
            <a:normAutofit fontScale="92500" lnSpcReduction="10000"/>
          </a:bodyPr>
          <a:lstStyle/>
          <a:p>
            <a:pPr marL="0" indent="0">
              <a:buNone/>
            </a:pPr>
            <a:r>
              <a:rPr lang="en-US" dirty="0"/>
              <a:t>Click to drill down to:</a:t>
            </a:r>
          </a:p>
          <a:p>
            <a:r>
              <a:rPr lang="en-US" sz="3000" dirty="0"/>
              <a:t>Measure results and information</a:t>
            </a:r>
          </a:p>
          <a:p>
            <a:r>
              <a:rPr lang="en-US" sz="3000" dirty="0"/>
              <a:t>Test case outcomes – expected and actual</a:t>
            </a:r>
          </a:p>
          <a:p>
            <a:r>
              <a:rPr lang="en-US" sz="3000" dirty="0"/>
              <a:t>Historical perspectives</a:t>
            </a:r>
          </a:p>
          <a:p>
            <a:r>
              <a:rPr lang="en-US" sz="3000" dirty="0"/>
              <a:t>Results from your peers who have shared their data and information</a:t>
            </a:r>
          </a:p>
        </p:txBody>
      </p:sp>
      <p:sp>
        <p:nvSpPr>
          <p:cNvPr id="2" name="Slide Number Placeholder 1">
            <a:extLst>
              <a:ext uri="{FF2B5EF4-FFF2-40B4-BE49-F238E27FC236}">
                <a16:creationId xmlns:a16="http://schemas.microsoft.com/office/drawing/2014/main" id="{31D73602-B91F-4D74-95CA-CFA47DE1EE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grpSp>
        <p:nvGrpSpPr>
          <p:cNvPr id="7" name="Group 6">
            <a:extLst>
              <a:ext uri="{FF2B5EF4-FFF2-40B4-BE49-F238E27FC236}">
                <a16:creationId xmlns:a16="http://schemas.microsoft.com/office/drawing/2014/main" id="{898F4F8E-BC1D-4592-993B-E561C2BF922D}"/>
              </a:ext>
            </a:extLst>
          </p:cNvPr>
          <p:cNvGrpSpPr/>
          <p:nvPr/>
        </p:nvGrpSpPr>
        <p:grpSpPr>
          <a:xfrm>
            <a:off x="741007" y="1540093"/>
            <a:ext cx="5521972" cy="5061807"/>
            <a:chOff x="741007" y="1540093"/>
            <a:chExt cx="5521972" cy="5061807"/>
          </a:xfrm>
        </p:grpSpPr>
        <p:pic>
          <p:nvPicPr>
            <p:cNvPr id="5" name="Picture 4">
              <a:extLst>
                <a:ext uri="{FF2B5EF4-FFF2-40B4-BE49-F238E27FC236}">
                  <a16:creationId xmlns:a16="http://schemas.microsoft.com/office/drawing/2014/main" id="{2916EA38-3E5D-4D9B-A503-C9A293DEE7B8}"/>
                </a:ext>
              </a:extLst>
            </p:cNvPr>
            <p:cNvPicPr>
              <a:picLocks noChangeAspect="1"/>
            </p:cNvPicPr>
            <p:nvPr/>
          </p:nvPicPr>
          <p:blipFill>
            <a:blip r:embed="rId3"/>
            <a:stretch>
              <a:fillRect/>
            </a:stretch>
          </p:blipFill>
          <p:spPr>
            <a:xfrm>
              <a:off x="1091995" y="1873314"/>
              <a:ext cx="5003421" cy="2826505"/>
            </a:xfrm>
            <a:prstGeom prst="rect">
              <a:avLst/>
            </a:prstGeom>
          </p:spPr>
        </p:pic>
        <p:pic>
          <p:nvPicPr>
            <p:cNvPr id="9" name="Picture 8">
              <a:extLst>
                <a:ext uri="{FF2B5EF4-FFF2-40B4-BE49-F238E27FC236}">
                  <a16:creationId xmlns:a16="http://schemas.microsoft.com/office/drawing/2014/main" id="{88E3997D-EC9D-4379-88D1-B5DDA6973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07" y="1540093"/>
              <a:ext cx="5521972" cy="5061807"/>
            </a:xfrm>
            <a:prstGeom prst="rect">
              <a:avLst/>
            </a:prstGeom>
          </p:spPr>
        </p:pic>
        <p:sp>
          <p:nvSpPr>
            <p:cNvPr id="6" name="Rectangle 5">
              <a:extLst>
                <a:ext uri="{FF2B5EF4-FFF2-40B4-BE49-F238E27FC236}">
                  <a16:creationId xmlns:a16="http://schemas.microsoft.com/office/drawing/2014/main" id="{E01D45FB-A49A-4CCB-983A-8545510EF2C9}"/>
                </a:ext>
              </a:extLst>
            </p:cNvPr>
            <p:cNvSpPr/>
            <p:nvPr/>
          </p:nvSpPr>
          <p:spPr>
            <a:xfrm>
              <a:off x="1160685" y="2507225"/>
              <a:ext cx="439999" cy="102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grpSp>
      <p:pic>
        <p:nvPicPr>
          <p:cNvPr id="4" name="Picture 3">
            <a:extLst>
              <a:ext uri="{FF2B5EF4-FFF2-40B4-BE49-F238E27FC236}">
                <a16:creationId xmlns:a16="http://schemas.microsoft.com/office/drawing/2014/main" id="{8EE75202-43D8-486B-A014-627529E6D3EA}"/>
              </a:ext>
            </a:extLst>
          </p:cNvPr>
          <p:cNvPicPr>
            <a:picLocks noChangeAspect="1"/>
          </p:cNvPicPr>
          <p:nvPr/>
        </p:nvPicPr>
        <p:blipFill rotWithShape="1">
          <a:blip r:embed="rId5"/>
          <a:srcRect t="2447"/>
          <a:stretch/>
        </p:blipFill>
        <p:spPr>
          <a:xfrm>
            <a:off x="1091995" y="1873314"/>
            <a:ext cx="4870655" cy="2913858"/>
          </a:xfrm>
          <a:prstGeom prst="rect">
            <a:avLst/>
          </a:prstGeom>
        </p:spPr>
      </p:pic>
    </p:spTree>
    <p:extLst>
      <p:ext uri="{BB962C8B-B14F-4D97-AF65-F5344CB8AC3E}">
        <p14:creationId xmlns:p14="http://schemas.microsoft.com/office/powerpoint/2010/main" val="256876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93019-B91B-4A45-B6FE-87358151B29B}"/>
              </a:ext>
            </a:extLst>
          </p:cNvPr>
          <p:cNvSpPr>
            <a:spLocks noGrp="1"/>
          </p:cNvSpPr>
          <p:nvPr>
            <p:ph type="title"/>
          </p:nvPr>
        </p:nvSpPr>
        <p:spPr>
          <a:xfrm>
            <a:off x="893200" y="361806"/>
            <a:ext cx="11201400" cy="1106424"/>
          </a:xfrm>
        </p:spPr>
        <p:txBody>
          <a:bodyPr>
            <a:normAutofit/>
          </a:bodyPr>
          <a:lstStyle/>
          <a:p>
            <a:r>
              <a:rPr lang="en-US" sz="3600" dirty="0"/>
              <a:t>IIS Engagement In Voluntary Measurement</a:t>
            </a:r>
          </a:p>
        </p:txBody>
      </p:sp>
      <p:pic>
        <p:nvPicPr>
          <p:cNvPr id="3" name="Picture 2">
            <a:extLst>
              <a:ext uri="{FF2B5EF4-FFF2-40B4-BE49-F238E27FC236}">
                <a16:creationId xmlns:a16="http://schemas.microsoft.com/office/drawing/2014/main" id="{88285D0E-09CC-6A78-6DC1-D0CF87291EB1}"/>
              </a:ext>
            </a:extLst>
          </p:cNvPr>
          <p:cNvPicPr>
            <a:picLocks noChangeAspect="1"/>
          </p:cNvPicPr>
          <p:nvPr/>
        </p:nvPicPr>
        <p:blipFill>
          <a:blip r:embed="rId3">
            <a:extLst>
              <a:ext uri="{28A0092B-C50C-407E-A947-70E740481C1C}">
                <a14:useLocalDpi xmlns:a14="http://schemas.microsoft.com/office/drawing/2010/main" val="0"/>
              </a:ext>
            </a:extLst>
          </a:blip>
          <a:srcRect t="4713" b="524"/>
          <a:stretch/>
        </p:blipFill>
        <p:spPr>
          <a:xfrm>
            <a:off x="560832" y="1430214"/>
            <a:ext cx="6527136" cy="4325933"/>
          </a:xfrm>
          <a:prstGeom prst="rect">
            <a:avLst/>
          </a:prstGeom>
        </p:spPr>
      </p:pic>
      <p:graphicFrame>
        <p:nvGraphicFramePr>
          <p:cNvPr id="5" name="Content Placeholder 4">
            <a:extLst>
              <a:ext uri="{FF2B5EF4-FFF2-40B4-BE49-F238E27FC236}">
                <a16:creationId xmlns:a16="http://schemas.microsoft.com/office/drawing/2014/main" id="{6D632F1E-E3A9-B5FF-3310-6E326531EFBA}"/>
              </a:ext>
            </a:extLst>
          </p:cNvPr>
          <p:cNvGraphicFramePr>
            <a:graphicFrameLocks/>
          </p:cNvGraphicFramePr>
          <p:nvPr/>
        </p:nvGraphicFramePr>
        <p:xfrm>
          <a:off x="7632019" y="1517904"/>
          <a:ext cx="3455097" cy="3959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2DBD1235-A164-22BD-41A9-1A98713508D6}"/>
              </a:ext>
            </a:extLst>
          </p:cNvPr>
          <p:cNvSpPr/>
          <p:nvPr/>
        </p:nvSpPr>
        <p:spPr>
          <a:xfrm>
            <a:off x="679938" y="5477256"/>
            <a:ext cx="1207477" cy="208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9E28E-1257-3235-AAE7-3994B6F10B39}"/>
              </a:ext>
            </a:extLst>
          </p:cNvPr>
          <p:cNvSpPr/>
          <p:nvPr/>
        </p:nvSpPr>
        <p:spPr>
          <a:xfrm>
            <a:off x="6307015" y="3833446"/>
            <a:ext cx="780952" cy="6330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30ACEE-AA38-673E-679B-D8B00DD83B90}"/>
              </a:ext>
            </a:extLst>
          </p:cNvPr>
          <p:cNvSpPr/>
          <p:nvPr/>
        </p:nvSpPr>
        <p:spPr>
          <a:xfrm>
            <a:off x="893200" y="5181716"/>
            <a:ext cx="780952" cy="6330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14584D90-F0FB-597F-3048-B1DC9989A75A}"/>
              </a:ext>
            </a:extLst>
          </p:cNvPr>
          <p:cNvSpPr>
            <a:spLocks noGrp="1"/>
          </p:cNvSpPr>
          <p:nvPr>
            <p:ph type="sldNum" sz="quarter" idx="12"/>
          </p:nvPr>
        </p:nvSpPr>
        <p:spPr>
          <a:xfrm>
            <a:off x="8610600" y="6356350"/>
            <a:ext cx="2478314" cy="365125"/>
          </a:xfrm>
        </p:spPr>
        <p:txBody>
          <a:bodyPr/>
          <a:lstStyle/>
          <a:p>
            <a:fld id="{7966EA62-41C5-4F9A-A915-5B0BC739C923}" type="slidenum">
              <a:rPr lang="en-US" noProof="0" smtClean="0"/>
              <a:t>11</a:t>
            </a:fld>
            <a:endParaRPr lang="en-US" noProof="0" dirty="0"/>
          </a:p>
        </p:txBody>
      </p:sp>
    </p:spTree>
    <p:extLst>
      <p:ext uri="{BB962C8B-B14F-4D97-AF65-F5344CB8AC3E}">
        <p14:creationId xmlns:p14="http://schemas.microsoft.com/office/powerpoint/2010/main" val="72417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F0EFE26D-E387-D142-AF15-52886D89B6F7}"/>
              </a:ext>
            </a:extLst>
          </p:cNvPr>
          <p:cNvSpPr>
            <a:spLocks noChangeArrowheads="1"/>
          </p:cNvSpPr>
          <p:nvPr/>
        </p:nvSpPr>
        <p:spPr bwMode="auto">
          <a:xfrm>
            <a:off x="5059209" y="2605851"/>
            <a:ext cx="2076330" cy="2076330"/>
          </a:xfrm>
          <a:custGeom>
            <a:avLst/>
            <a:gdLst>
              <a:gd name="T0" fmla="*/ 3334 w 3335"/>
              <a:gd name="T1" fmla="*/ 1666 h 3333"/>
              <a:gd name="T2" fmla="*/ 1667 w 3335"/>
              <a:gd name="T3" fmla="*/ 3332 h 3333"/>
              <a:gd name="T4" fmla="*/ 0 w 3335"/>
              <a:gd name="T5" fmla="*/ 1666 h 3333"/>
              <a:gd name="T6" fmla="*/ 1667 w 3335"/>
              <a:gd name="T7" fmla="*/ 0 h 3333"/>
              <a:gd name="T8" fmla="*/ 3334 w 3335"/>
              <a:gd name="T9" fmla="*/ 1666 h 3333"/>
            </a:gdLst>
            <a:ahLst/>
            <a:cxnLst>
              <a:cxn ang="0">
                <a:pos x="T0" y="T1"/>
              </a:cxn>
              <a:cxn ang="0">
                <a:pos x="T2" y="T3"/>
              </a:cxn>
              <a:cxn ang="0">
                <a:pos x="T4" y="T5"/>
              </a:cxn>
              <a:cxn ang="0">
                <a:pos x="T6" y="T7"/>
              </a:cxn>
              <a:cxn ang="0">
                <a:pos x="T8" y="T9"/>
              </a:cxn>
            </a:cxnLst>
            <a:rect l="0" t="0" r="r" b="b"/>
            <a:pathLst>
              <a:path w="3335" h="3333">
                <a:moveTo>
                  <a:pt x="3334" y="1666"/>
                </a:moveTo>
                <a:cubicBezTo>
                  <a:pt x="3334" y="2586"/>
                  <a:pt x="2587" y="3332"/>
                  <a:pt x="1667" y="3332"/>
                </a:cubicBezTo>
                <a:cubicBezTo>
                  <a:pt x="747" y="3332"/>
                  <a:pt x="0" y="2586"/>
                  <a:pt x="0" y="1666"/>
                </a:cubicBezTo>
                <a:cubicBezTo>
                  <a:pt x="0" y="746"/>
                  <a:pt x="747" y="0"/>
                  <a:pt x="1667" y="0"/>
                </a:cubicBezTo>
                <a:cubicBezTo>
                  <a:pt x="2587" y="0"/>
                  <a:pt x="3334" y="746"/>
                  <a:pt x="3334" y="1666"/>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Open Sans"/>
              <a:ea typeface="+mn-ea"/>
              <a:cs typeface="+mn-cs"/>
            </a:endParaRPr>
          </a:p>
        </p:txBody>
      </p:sp>
      <p:sp>
        <p:nvSpPr>
          <p:cNvPr id="27" name="Freeform 26">
            <a:extLst>
              <a:ext uri="{FF2B5EF4-FFF2-40B4-BE49-F238E27FC236}">
                <a16:creationId xmlns:a16="http://schemas.microsoft.com/office/drawing/2014/main" id="{B72A5B4A-93A2-2D41-BC9C-FC4B6E0D1306}"/>
              </a:ext>
            </a:extLst>
          </p:cNvPr>
          <p:cNvSpPr>
            <a:spLocks noChangeArrowheads="1"/>
          </p:cNvSpPr>
          <p:nvPr/>
        </p:nvSpPr>
        <p:spPr bwMode="auto">
          <a:xfrm>
            <a:off x="3676362" y="3907677"/>
            <a:ext cx="2142245" cy="2142245"/>
          </a:xfrm>
          <a:custGeom>
            <a:avLst/>
            <a:gdLst>
              <a:gd name="T0" fmla="*/ 1713 w 3438"/>
              <a:gd name="T1" fmla="*/ 0 h 3438"/>
              <a:gd name="T2" fmla="*/ 122 w 3438"/>
              <a:gd name="T3" fmla="*/ 0 h 3438"/>
              <a:gd name="T4" fmla="*/ 0 w 3438"/>
              <a:gd name="T5" fmla="*/ 122 h 3438"/>
              <a:gd name="T6" fmla="*/ 0 w 3438"/>
              <a:gd name="T7" fmla="*/ 3315 h 3438"/>
              <a:gd name="T8" fmla="*/ 122 w 3438"/>
              <a:gd name="T9" fmla="*/ 3437 h 3438"/>
              <a:gd name="T10" fmla="*/ 3315 w 3438"/>
              <a:gd name="T11" fmla="*/ 3437 h 3438"/>
              <a:gd name="T12" fmla="*/ 3437 w 3438"/>
              <a:gd name="T13" fmla="*/ 3315 h 3438"/>
              <a:gd name="T14" fmla="*/ 3437 w 3438"/>
              <a:gd name="T15" fmla="*/ 1713 h 3438"/>
              <a:gd name="T16" fmla="*/ 1713 w 3438"/>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1713" y="0"/>
                </a:moveTo>
                <a:lnTo>
                  <a:pt x="122" y="0"/>
                </a:lnTo>
                <a:cubicBezTo>
                  <a:pt x="55" y="0"/>
                  <a:pt x="0" y="55"/>
                  <a:pt x="0" y="122"/>
                </a:cubicBezTo>
                <a:lnTo>
                  <a:pt x="0" y="3315"/>
                </a:lnTo>
                <a:cubicBezTo>
                  <a:pt x="0" y="3382"/>
                  <a:pt x="55" y="3437"/>
                  <a:pt x="122" y="3437"/>
                </a:cubicBezTo>
                <a:lnTo>
                  <a:pt x="3315" y="3437"/>
                </a:lnTo>
                <a:cubicBezTo>
                  <a:pt x="3382" y="3437"/>
                  <a:pt x="3437" y="3382"/>
                  <a:pt x="3437" y="3315"/>
                </a:cubicBezTo>
                <a:lnTo>
                  <a:pt x="3437" y="1713"/>
                </a:lnTo>
                <a:cubicBezTo>
                  <a:pt x="2574" y="1539"/>
                  <a:pt x="1893" y="861"/>
                  <a:pt x="1713" y="0"/>
                </a:cubicBez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Open Sans"/>
              <a:ea typeface="+mn-ea"/>
              <a:cs typeface="+mn-cs"/>
            </a:endParaRPr>
          </a:p>
        </p:txBody>
      </p:sp>
      <p:sp>
        <p:nvSpPr>
          <p:cNvPr id="28" name="Freeform 27">
            <a:extLst>
              <a:ext uri="{FF2B5EF4-FFF2-40B4-BE49-F238E27FC236}">
                <a16:creationId xmlns:a16="http://schemas.microsoft.com/office/drawing/2014/main" id="{7BE7D187-4C13-5F45-A875-C3EA1AB62F85}"/>
              </a:ext>
            </a:extLst>
          </p:cNvPr>
          <p:cNvSpPr>
            <a:spLocks noChangeArrowheads="1"/>
          </p:cNvSpPr>
          <p:nvPr/>
        </p:nvSpPr>
        <p:spPr bwMode="auto">
          <a:xfrm>
            <a:off x="6376141" y="3907677"/>
            <a:ext cx="2142245" cy="2142245"/>
          </a:xfrm>
          <a:custGeom>
            <a:avLst/>
            <a:gdLst>
              <a:gd name="T0" fmla="*/ 3315 w 3439"/>
              <a:gd name="T1" fmla="*/ 0 h 3438"/>
              <a:gd name="T2" fmla="*/ 1706 w 3439"/>
              <a:gd name="T3" fmla="*/ 0 h 3438"/>
              <a:gd name="T4" fmla="*/ 0 w 3439"/>
              <a:gd name="T5" fmla="*/ 1709 h 3438"/>
              <a:gd name="T6" fmla="*/ 0 w 3439"/>
              <a:gd name="T7" fmla="*/ 3315 h 3438"/>
              <a:gd name="T8" fmla="*/ 122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706" y="0"/>
                </a:lnTo>
                <a:cubicBezTo>
                  <a:pt x="1528" y="855"/>
                  <a:pt x="855" y="1529"/>
                  <a:pt x="0" y="1709"/>
                </a:cubicBezTo>
                <a:lnTo>
                  <a:pt x="0" y="3315"/>
                </a:lnTo>
                <a:cubicBezTo>
                  <a:pt x="0" y="3382"/>
                  <a:pt x="55" y="3437"/>
                  <a:pt x="122" y="3437"/>
                </a:cubicBezTo>
                <a:lnTo>
                  <a:pt x="3315" y="3437"/>
                </a:lnTo>
                <a:cubicBezTo>
                  <a:pt x="3382" y="3437"/>
                  <a:pt x="3438" y="3382"/>
                  <a:pt x="3438" y="3315"/>
                </a:cubicBezTo>
                <a:lnTo>
                  <a:pt x="3438" y="122"/>
                </a:lnTo>
                <a:cubicBezTo>
                  <a:pt x="3438" y="55"/>
                  <a:pt x="3382" y="0"/>
                  <a:pt x="3315" y="0"/>
                </a:cubicBez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Open Sans"/>
              <a:ea typeface="+mn-ea"/>
              <a:cs typeface="+mn-cs"/>
            </a:endParaRPr>
          </a:p>
        </p:txBody>
      </p:sp>
      <p:sp>
        <p:nvSpPr>
          <p:cNvPr id="29" name="Freeform 28">
            <a:extLst>
              <a:ext uri="{FF2B5EF4-FFF2-40B4-BE49-F238E27FC236}">
                <a16:creationId xmlns:a16="http://schemas.microsoft.com/office/drawing/2014/main" id="{BFCF020C-9395-3B49-A4E9-3F9A387A160A}"/>
              </a:ext>
            </a:extLst>
          </p:cNvPr>
          <p:cNvSpPr>
            <a:spLocks noChangeArrowheads="1"/>
          </p:cNvSpPr>
          <p:nvPr/>
        </p:nvSpPr>
        <p:spPr bwMode="auto">
          <a:xfrm>
            <a:off x="3676362" y="1238111"/>
            <a:ext cx="2142245" cy="2142245"/>
          </a:xfrm>
          <a:custGeom>
            <a:avLst/>
            <a:gdLst>
              <a:gd name="T0" fmla="*/ 3437 w 3438"/>
              <a:gd name="T1" fmla="*/ 1666 h 3438"/>
              <a:gd name="T2" fmla="*/ 3437 w 3438"/>
              <a:gd name="T3" fmla="*/ 122 h 3438"/>
              <a:gd name="T4" fmla="*/ 3315 w 3438"/>
              <a:gd name="T5" fmla="*/ 0 h 3438"/>
              <a:gd name="T6" fmla="*/ 122 w 3438"/>
              <a:gd name="T7" fmla="*/ 0 h 3438"/>
              <a:gd name="T8" fmla="*/ 0 w 3438"/>
              <a:gd name="T9" fmla="*/ 122 h 3438"/>
              <a:gd name="T10" fmla="*/ 0 w 3438"/>
              <a:gd name="T11" fmla="*/ 3315 h 3438"/>
              <a:gd name="T12" fmla="*/ 122 w 3438"/>
              <a:gd name="T13" fmla="*/ 3437 h 3438"/>
              <a:gd name="T14" fmla="*/ 1702 w 3438"/>
              <a:gd name="T15" fmla="*/ 3437 h 3438"/>
              <a:gd name="T16" fmla="*/ 3437 w 3438"/>
              <a:gd name="T17" fmla="*/ 166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3437" y="1666"/>
                </a:moveTo>
                <a:lnTo>
                  <a:pt x="3437" y="122"/>
                </a:lnTo>
                <a:cubicBezTo>
                  <a:pt x="3437" y="55"/>
                  <a:pt x="3382" y="0"/>
                  <a:pt x="3315" y="0"/>
                </a:cubicBezTo>
                <a:lnTo>
                  <a:pt x="122" y="0"/>
                </a:lnTo>
                <a:cubicBezTo>
                  <a:pt x="55" y="0"/>
                  <a:pt x="0" y="55"/>
                  <a:pt x="0" y="122"/>
                </a:cubicBezTo>
                <a:lnTo>
                  <a:pt x="0" y="3315"/>
                </a:lnTo>
                <a:cubicBezTo>
                  <a:pt x="0" y="3382"/>
                  <a:pt x="55" y="3437"/>
                  <a:pt x="122" y="3437"/>
                </a:cubicBezTo>
                <a:lnTo>
                  <a:pt x="1702" y="3437"/>
                </a:lnTo>
                <a:cubicBezTo>
                  <a:pt x="1862" y="2548"/>
                  <a:pt x="2554" y="1844"/>
                  <a:pt x="3437" y="1666"/>
                </a:cubicBez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Open Sans"/>
              <a:ea typeface="+mn-ea"/>
              <a:cs typeface="+mn-cs"/>
            </a:endParaRPr>
          </a:p>
        </p:txBody>
      </p:sp>
      <p:sp>
        <p:nvSpPr>
          <p:cNvPr id="30" name="Freeform 29">
            <a:extLst>
              <a:ext uri="{FF2B5EF4-FFF2-40B4-BE49-F238E27FC236}">
                <a16:creationId xmlns:a16="http://schemas.microsoft.com/office/drawing/2014/main" id="{CE3B1505-CF8E-0F4E-8D79-96350C17A84E}"/>
              </a:ext>
            </a:extLst>
          </p:cNvPr>
          <p:cNvSpPr>
            <a:spLocks noChangeArrowheads="1"/>
          </p:cNvSpPr>
          <p:nvPr/>
        </p:nvSpPr>
        <p:spPr bwMode="auto">
          <a:xfrm>
            <a:off x="6376141" y="1238111"/>
            <a:ext cx="2142245" cy="2142245"/>
          </a:xfrm>
          <a:custGeom>
            <a:avLst/>
            <a:gdLst>
              <a:gd name="T0" fmla="*/ 3315 w 3439"/>
              <a:gd name="T1" fmla="*/ 0 h 3438"/>
              <a:gd name="T2" fmla="*/ 122 w 3439"/>
              <a:gd name="T3" fmla="*/ 0 h 3438"/>
              <a:gd name="T4" fmla="*/ 0 w 3439"/>
              <a:gd name="T5" fmla="*/ 122 h 3438"/>
              <a:gd name="T6" fmla="*/ 0 w 3439"/>
              <a:gd name="T7" fmla="*/ 1670 h 3438"/>
              <a:gd name="T8" fmla="*/ 1717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22" y="0"/>
                </a:lnTo>
                <a:cubicBezTo>
                  <a:pt x="55" y="0"/>
                  <a:pt x="0" y="55"/>
                  <a:pt x="0" y="122"/>
                </a:cubicBezTo>
                <a:lnTo>
                  <a:pt x="0" y="1670"/>
                </a:lnTo>
                <a:cubicBezTo>
                  <a:pt x="874" y="1854"/>
                  <a:pt x="1558" y="2554"/>
                  <a:pt x="1717" y="3437"/>
                </a:cubicBezTo>
                <a:lnTo>
                  <a:pt x="3315" y="3437"/>
                </a:lnTo>
                <a:cubicBezTo>
                  <a:pt x="3382" y="3437"/>
                  <a:pt x="3438" y="3382"/>
                  <a:pt x="3438" y="3315"/>
                </a:cubicBezTo>
                <a:lnTo>
                  <a:pt x="3438" y="122"/>
                </a:lnTo>
                <a:cubicBezTo>
                  <a:pt x="3438" y="55"/>
                  <a:pt x="3382" y="0"/>
                  <a:pt x="3315" y="0"/>
                </a:cubicBez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Open Sans"/>
              <a:ea typeface="+mn-ea"/>
              <a:cs typeface="+mn-cs"/>
            </a:endParaRPr>
          </a:p>
        </p:txBody>
      </p:sp>
      <p:sp>
        <p:nvSpPr>
          <p:cNvPr id="32" name="Subtitle 2">
            <a:extLst>
              <a:ext uri="{FF2B5EF4-FFF2-40B4-BE49-F238E27FC236}">
                <a16:creationId xmlns:a16="http://schemas.microsoft.com/office/drawing/2014/main" id="{64F2DF59-7FC3-DE41-90AF-C708CB4D8981}"/>
              </a:ext>
            </a:extLst>
          </p:cNvPr>
          <p:cNvSpPr txBox="1">
            <a:spLocks/>
          </p:cNvSpPr>
          <p:nvPr/>
        </p:nvSpPr>
        <p:spPr>
          <a:xfrm>
            <a:off x="762000" y="1706622"/>
            <a:ext cx="2623629" cy="166391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ts val="0"/>
              </a:spcBef>
              <a:spcAft>
                <a:spcPts val="900"/>
              </a:spcAft>
              <a:buClrTx/>
              <a:buSzTx/>
              <a:buFont typeface="Arial"/>
              <a:buNone/>
              <a:tabLst/>
              <a:defRPr/>
            </a:pPr>
            <a:r>
              <a:rPr kumimoji="0" lang="en-US" sz="1800" b="0" i="0" u="none" strike="noStrike" kern="1200" cap="none" spc="0" normalizeH="0" baseline="0" noProof="0" dirty="0">
                <a:ln>
                  <a:noFill/>
                </a:ln>
                <a:solidFill>
                  <a:srgbClr val="1C3C50"/>
                </a:solidFill>
                <a:effectLst/>
                <a:uLnTx/>
                <a:uFillTx/>
                <a:latin typeface="Open Sans Light"/>
                <a:ea typeface="+mn-ea"/>
                <a:cs typeface="Open Sans Light"/>
              </a:rPr>
              <a:t>The Measurement for Assessment and Certification Advisory Workgroup includes IIS, Immunization Program Managers, IIS Vendors, and Federal Partners</a:t>
            </a:r>
          </a:p>
        </p:txBody>
      </p:sp>
      <p:sp>
        <p:nvSpPr>
          <p:cNvPr id="33" name="TextBox 32">
            <a:extLst>
              <a:ext uri="{FF2B5EF4-FFF2-40B4-BE49-F238E27FC236}">
                <a16:creationId xmlns:a16="http://schemas.microsoft.com/office/drawing/2014/main" id="{5A312489-DFBE-3C42-82E6-4FD4F99E71C9}"/>
              </a:ext>
            </a:extLst>
          </p:cNvPr>
          <p:cNvSpPr txBox="1"/>
          <p:nvPr/>
        </p:nvSpPr>
        <p:spPr>
          <a:xfrm>
            <a:off x="1993901" y="1246379"/>
            <a:ext cx="1391728" cy="461665"/>
          </a:xfrm>
          <a:prstGeom prst="rect">
            <a:avLst/>
          </a:prstGeom>
          <a:no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3C50"/>
                </a:solidFill>
                <a:effectLst/>
                <a:uLnTx/>
                <a:uFillTx/>
                <a:latin typeface="Open Sans"/>
                <a:ea typeface="League Spartan" charset="0"/>
                <a:cs typeface="Poppins" pitchFamily="2" charset="77"/>
              </a:rPr>
              <a:t>MACAW</a:t>
            </a:r>
            <a:endParaRPr kumimoji="0" lang="en-US" sz="1600" b="1" i="0" u="none" strike="noStrike" kern="1200" cap="none" spc="0" normalizeH="0" baseline="0" noProof="0" dirty="0">
              <a:ln>
                <a:noFill/>
              </a:ln>
              <a:solidFill>
                <a:srgbClr val="1C3C50"/>
              </a:solidFill>
              <a:effectLst/>
              <a:uLnTx/>
              <a:uFillTx/>
              <a:latin typeface="Open Sans"/>
              <a:ea typeface="League Spartan" charset="0"/>
              <a:cs typeface="Poppins" pitchFamily="2" charset="77"/>
            </a:endParaRPr>
          </a:p>
        </p:txBody>
      </p:sp>
      <p:sp>
        <p:nvSpPr>
          <p:cNvPr id="38" name="Subtitle 2">
            <a:extLst>
              <a:ext uri="{FF2B5EF4-FFF2-40B4-BE49-F238E27FC236}">
                <a16:creationId xmlns:a16="http://schemas.microsoft.com/office/drawing/2014/main" id="{C439C4E5-9242-D840-9325-D99E86E76426}"/>
              </a:ext>
            </a:extLst>
          </p:cNvPr>
          <p:cNvSpPr txBox="1">
            <a:spLocks/>
          </p:cNvSpPr>
          <p:nvPr/>
        </p:nvSpPr>
        <p:spPr>
          <a:xfrm>
            <a:off x="8806371" y="1706622"/>
            <a:ext cx="2623629" cy="120225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ts val="0"/>
              </a:spcBef>
              <a:spcAft>
                <a:spcPts val="900"/>
              </a:spcAft>
              <a:buClrTx/>
              <a:buSzTx/>
              <a:buFont typeface="Arial"/>
              <a:buNone/>
              <a:tabLst/>
              <a:defRPr/>
            </a:pPr>
            <a:r>
              <a:rPr kumimoji="0" lang="en-US" sz="1800" b="0" i="0" u="none" strike="noStrike" kern="1200" cap="none" spc="0" normalizeH="0" baseline="0" noProof="0" dirty="0">
                <a:ln>
                  <a:noFill/>
                </a:ln>
                <a:solidFill>
                  <a:srgbClr val="1C3C50"/>
                </a:solidFill>
                <a:effectLst/>
                <a:uLnTx/>
                <a:uFillTx/>
                <a:latin typeface="Open Sans Light"/>
                <a:ea typeface="+mn-ea"/>
                <a:cs typeface="Open Sans Light"/>
              </a:rPr>
              <a:t>Centers for Disease Control and Prevention are our funders, supporters, and collaborators</a:t>
            </a:r>
          </a:p>
        </p:txBody>
      </p:sp>
      <p:sp>
        <p:nvSpPr>
          <p:cNvPr id="39" name="TextBox 38">
            <a:extLst>
              <a:ext uri="{FF2B5EF4-FFF2-40B4-BE49-F238E27FC236}">
                <a16:creationId xmlns:a16="http://schemas.microsoft.com/office/drawing/2014/main" id="{49497AB5-15D8-2F4F-9640-DE94C1A99D55}"/>
              </a:ext>
            </a:extLst>
          </p:cNvPr>
          <p:cNvSpPr txBox="1"/>
          <p:nvPr/>
        </p:nvSpPr>
        <p:spPr>
          <a:xfrm>
            <a:off x="8756944" y="1246379"/>
            <a:ext cx="803425" cy="461665"/>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3C50"/>
                </a:solidFill>
                <a:effectLst/>
                <a:uLnTx/>
                <a:uFillTx/>
                <a:latin typeface="Open Sans" panose="020B0606030504020204" pitchFamily="34" charset="0"/>
                <a:ea typeface="Open Sans" panose="020B0606030504020204" pitchFamily="34" charset="0"/>
                <a:cs typeface="Open Sans" panose="020B0606030504020204" pitchFamily="34" charset="0"/>
              </a:rPr>
              <a:t>CDC</a:t>
            </a:r>
          </a:p>
        </p:txBody>
      </p:sp>
      <p:sp>
        <p:nvSpPr>
          <p:cNvPr id="41" name="Subtitle 2">
            <a:extLst>
              <a:ext uri="{FF2B5EF4-FFF2-40B4-BE49-F238E27FC236}">
                <a16:creationId xmlns:a16="http://schemas.microsoft.com/office/drawing/2014/main" id="{A2A2E80B-651E-5D40-8E93-C763FA99E316}"/>
              </a:ext>
            </a:extLst>
          </p:cNvPr>
          <p:cNvSpPr txBox="1">
            <a:spLocks/>
          </p:cNvSpPr>
          <p:nvPr/>
        </p:nvSpPr>
        <p:spPr>
          <a:xfrm>
            <a:off x="762000" y="4364759"/>
            <a:ext cx="2623629" cy="143308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ts val="0"/>
              </a:spcBef>
              <a:spcAft>
                <a:spcPts val="900"/>
              </a:spcAft>
              <a:buClrTx/>
              <a:buSzTx/>
              <a:buFont typeface="Arial"/>
              <a:buNone/>
              <a:tabLst/>
              <a:defRPr/>
            </a:pPr>
            <a:r>
              <a:rPr kumimoji="0" lang="en-US" sz="1800" b="0" i="0" u="none" strike="noStrike" kern="1200" cap="none" spc="0" normalizeH="0" baseline="0" noProof="0" dirty="0">
                <a:ln>
                  <a:noFill/>
                </a:ln>
                <a:solidFill>
                  <a:srgbClr val="1C3C50"/>
                </a:solidFill>
                <a:effectLst/>
                <a:uLnTx/>
                <a:uFillTx/>
                <a:latin typeface="Open Sans Light"/>
                <a:ea typeface="+mn-ea"/>
                <a:cs typeface="Open Sans Light"/>
              </a:rPr>
              <a:t>National Institute of Standards and Technology, who collaborate with AIRA to develop tooling to support measurement</a:t>
            </a:r>
          </a:p>
        </p:txBody>
      </p:sp>
      <p:sp>
        <p:nvSpPr>
          <p:cNvPr id="42" name="TextBox 41">
            <a:extLst>
              <a:ext uri="{FF2B5EF4-FFF2-40B4-BE49-F238E27FC236}">
                <a16:creationId xmlns:a16="http://schemas.microsoft.com/office/drawing/2014/main" id="{A3B0CE98-9E0E-C044-A03A-48A1CDC927C6}"/>
              </a:ext>
            </a:extLst>
          </p:cNvPr>
          <p:cNvSpPr txBox="1"/>
          <p:nvPr/>
        </p:nvSpPr>
        <p:spPr>
          <a:xfrm>
            <a:off x="2622086" y="3896349"/>
            <a:ext cx="763543" cy="461665"/>
          </a:xfrm>
          <a:prstGeom prst="rect">
            <a:avLst/>
          </a:prstGeom>
          <a:no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NIST</a:t>
            </a:r>
            <a:endPar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endParaRPr>
          </a:p>
        </p:txBody>
      </p:sp>
      <p:sp>
        <p:nvSpPr>
          <p:cNvPr id="44" name="Subtitle 2">
            <a:extLst>
              <a:ext uri="{FF2B5EF4-FFF2-40B4-BE49-F238E27FC236}">
                <a16:creationId xmlns:a16="http://schemas.microsoft.com/office/drawing/2014/main" id="{C468EDA5-D848-434E-9174-35D8A7D9EB39}"/>
              </a:ext>
            </a:extLst>
          </p:cNvPr>
          <p:cNvSpPr txBox="1">
            <a:spLocks/>
          </p:cNvSpPr>
          <p:nvPr/>
        </p:nvSpPr>
        <p:spPr>
          <a:xfrm>
            <a:off x="8806371" y="4585230"/>
            <a:ext cx="3211457" cy="175945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ts val="0"/>
              </a:spcBef>
              <a:spcAft>
                <a:spcPts val="900"/>
              </a:spcAft>
              <a:buClrTx/>
              <a:buSzTx/>
              <a:buFont typeface="Arial"/>
              <a:buNone/>
              <a:tabLst/>
              <a:defRPr/>
            </a:pPr>
            <a:r>
              <a:rPr kumimoji="0" lang="en-US" sz="1800" b="0" i="0" u="none" strike="noStrike" kern="1200" cap="none" spc="0" normalizeH="0" baseline="0" noProof="0" dirty="0">
                <a:ln>
                  <a:noFill/>
                </a:ln>
                <a:solidFill>
                  <a:srgbClr val="1C3C50"/>
                </a:solidFill>
                <a:effectLst/>
                <a:uLnTx/>
                <a:uFillTx/>
                <a:latin typeface="Open Sans Light"/>
                <a:ea typeface="+mn-ea"/>
                <a:cs typeface="Open Sans Light"/>
              </a:rPr>
              <a:t>IIS and Imms Programs analyze, plan, and implement systems. IIS tech partners support IIS and Imms Programs in planning and implementation</a:t>
            </a:r>
          </a:p>
          <a:p>
            <a:pPr marL="0" marR="0" lvl="0" indent="0" algn="l" defTabSz="1087636" rtl="0" eaLnBrk="1" fontAlgn="auto" latinLnBrk="0" hangingPunct="1">
              <a:lnSpc>
                <a:spcPts val="1750"/>
              </a:lnSpc>
              <a:spcBef>
                <a:spcPts val="0"/>
              </a:spcBef>
              <a:spcAft>
                <a:spcPts val="900"/>
              </a:spcAft>
              <a:buClrTx/>
              <a:buSzTx/>
              <a:buFont typeface="Arial"/>
              <a:buNone/>
              <a:tabLst/>
              <a:defRPr/>
            </a:pPr>
            <a:endParaRPr kumimoji="0" lang="en-US" sz="1200" b="0" i="0" u="none" strike="noStrike" kern="1200" cap="none" spc="0" normalizeH="0" baseline="0" noProof="0" dirty="0">
              <a:ln>
                <a:noFill/>
              </a:ln>
              <a:solidFill>
                <a:srgbClr val="1C3C50"/>
              </a:solidFill>
              <a:effectLst/>
              <a:uLnTx/>
              <a:uFillTx/>
              <a:latin typeface="Open Sans Light"/>
              <a:ea typeface="+mn-ea"/>
              <a:cs typeface="Open Sans Light"/>
            </a:endParaRPr>
          </a:p>
        </p:txBody>
      </p:sp>
      <p:sp>
        <p:nvSpPr>
          <p:cNvPr id="45" name="TextBox 44">
            <a:extLst>
              <a:ext uri="{FF2B5EF4-FFF2-40B4-BE49-F238E27FC236}">
                <a16:creationId xmlns:a16="http://schemas.microsoft.com/office/drawing/2014/main" id="{A8C3F81B-3B0F-A94D-82FD-DE6960FB7305}"/>
              </a:ext>
            </a:extLst>
          </p:cNvPr>
          <p:cNvSpPr txBox="1"/>
          <p:nvPr/>
        </p:nvSpPr>
        <p:spPr>
          <a:xfrm>
            <a:off x="8744587" y="3405882"/>
            <a:ext cx="3211456" cy="1200329"/>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IIS, Imms Programs, Tech Partners</a:t>
            </a:r>
          </a:p>
        </p:txBody>
      </p:sp>
      <p:sp>
        <p:nvSpPr>
          <p:cNvPr id="46" name="TextBox 45">
            <a:extLst>
              <a:ext uri="{FF2B5EF4-FFF2-40B4-BE49-F238E27FC236}">
                <a16:creationId xmlns:a16="http://schemas.microsoft.com/office/drawing/2014/main" id="{9E7ED9E8-ABD1-8145-BC3B-9EF14D6939F1}"/>
              </a:ext>
            </a:extLst>
          </p:cNvPr>
          <p:cNvSpPr txBox="1"/>
          <p:nvPr/>
        </p:nvSpPr>
        <p:spPr>
          <a:xfrm>
            <a:off x="3609918" y="1700627"/>
            <a:ext cx="2275132" cy="67710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MACAW</a:t>
            </a:r>
          </a:p>
        </p:txBody>
      </p:sp>
      <p:sp>
        <p:nvSpPr>
          <p:cNvPr id="47" name="TextBox 46">
            <a:extLst>
              <a:ext uri="{FF2B5EF4-FFF2-40B4-BE49-F238E27FC236}">
                <a16:creationId xmlns:a16="http://schemas.microsoft.com/office/drawing/2014/main" id="{AF075680-55BF-3444-920A-22EE1B8ECBFC}"/>
              </a:ext>
            </a:extLst>
          </p:cNvPr>
          <p:cNvSpPr txBox="1"/>
          <p:nvPr/>
        </p:nvSpPr>
        <p:spPr>
          <a:xfrm>
            <a:off x="6933036" y="1692971"/>
            <a:ext cx="1345240" cy="7848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CDC</a:t>
            </a:r>
          </a:p>
        </p:txBody>
      </p:sp>
      <p:sp>
        <p:nvSpPr>
          <p:cNvPr id="48" name="TextBox 47">
            <a:extLst>
              <a:ext uri="{FF2B5EF4-FFF2-40B4-BE49-F238E27FC236}">
                <a16:creationId xmlns:a16="http://schemas.microsoft.com/office/drawing/2014/main" id="{2D80FA17-40E9-6D46-869E-1FBB1804B610}"/>
              </a:ext>
            </a:extLst>
          </p:cNvPr>
          <p:cNvSpPr txBox="1"/>
          <p:nvPr/>
        </p:nvSpPr>
        <p:spPr>
          <a:xfrm>
            <a:off x="6353210" y="4859754"/>
            <a:ext cx="222368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IIS/Imms</a:t>
            </a:r>
          </a:p>
        </p:txBody>
      </p:sp>
      <p:sp>
        <p:nvSpPr>
          <p:cNvPr id="49" name="TextBox 48">
            <a:extLst>
              <a:ext uri="{FF2B5EF4-FFF2-40B4-BE49-F238E27FC236}">
                <a16:creationId xmlns:a16="http://schemas.microsoft.com/office/drawing/2014/main" id="{787353F4-37D6-5F4E-BAA2-57ECBACFCC2F}"/>
              </a:ext>
            </a:extLst>
          </p:cNvPr>
          <p:cNvSpPr txBox="1"/>
          <p:nvPr/>
        </p:nvSpPr>
        <p:spPr>
          <a:xfrm>
            <a:off x="3764112" y="4753156"/>
            <a:ext cx="1495922" cy="7848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NIST</a:t>
            </a:r>
          </a:p>
        </p:txBody>
      </p:sp>
      <p:sp>
        <p:nvSpPr>
          <p:cNvPr id="50" name="TextBox 49">
            <a:extLst>
              <a:ext uri="{FF2B5EF4-FFF2-40B4-BE49-F238E27FC236}">
                <a16:creationId xmlns:a16="http://schemas.microsoft.com/office/drawing/2014/main" id="{35C40B35-A4B2-F043-80E6-42668FFEFA07}"/>
              </a:ext>
            </a:extLst>
          </p:cNvPr>
          <p:cNvSpPr txBox="1"/>
          <p:nvPr/>
        </p:nvSpPr>
        <p:spPr>
          <a:xfrm>
            <a:off x="5041579" y="3751745"/>
            <a:ext cx="2135521" cy="646331"/>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RESULTS</a:t>
            </a:r>
          </a:p>
        </p:txBody>
      </p:sp>
      <p:sp>
        <p:nvSpPr>
          <p:cNvPr id="22" name="Title 1">
            <a:extLst>
              <a:ext uri="{FF2B5EF4-FFF2-40B4-BE49-F238E27FC236}">
                <a16:creationId xmlns:a16="http://schemas.microsoft.com/office/drawing/2014/main" id="{0236332B-6410-4FAD-A71C-B990414C916D}"/>
              </a:ext>
            </a:extLst>
          </p:cNvPr>
          <p:cNvSpPr txBox="1">
            <a:spLocks/>
          </p:cNvSpPr>
          <p:nvPr/>
        </p:nvSpPr>
        <p:spPr>
          <a:xfrm>
            <a:off x="466873" y="205325"/>
            <a:ext cx="118185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1C3C50"/>
                </a:solidFill>
                <a:effectLst/>
                <a:uLnTx/>
                <a:uFillTx/>
                <a:latin typeface="Open Sans Light"/>
                <a:ea typeface="+mj-ea"/>
                <a:cs typeface="+mj-cs"/>
              </a:rPr>
              <a:t>Who Supports The M&amp;I Process Along With AIRA?</a:t>
            </a:r>
          </a:p>
        </p:txBody>
      </p:sp>
      <p:sp>
        <p:nvSpPr>
          <p:cNvPr id="21" name="Slide Number Placeholder 2">
            <a:extLst>
              <a:ext uri="{FF2B5EF4-FFF2-40B4-BE49-F238E27FC236}">
                <a16:creationId xmlns:a16="http://schemas.microsoft.com/office/drawing/2014/main" id="{F443AD97-8CF6-465B-A6FC-5A7275C7192F}"/>
              </a:ext>
            </a:extLst>
          </p:cNvPr>
          <p:cNvSpPr txBox="1">
            <a:spLocks/>
          </p:cNvSpPr>
          <p:nvPr/>
        </p:nvSpPr>
        <p:spPr>
          <a:xfrm>
            <a:off x="8446017" y="6340527"/>
            <a:ext cx="247808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8" name="Picture 7" descr="A black and white logo&#10;&#10;Description automatically generated with medium confidence">
            <a:extLst>
              <a:ext uri="{FF2B5EF4-FFF2-40B4-BE49-F238E27FC236}">
                <a16:creationId xmlns:a16="http://schemas.microsoft.com/office/drawing/2014/main" id="{A1989910-0CCF-A759-5BC2-A6415C239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853" y="2860343"/>
            <a:ext cx="1084293" cy="791931"/>
          </a:xfrm>
          <a:prstGeom prst="rect">
            <a:avLst/>
          </a:prstGeom>
        </p:spPr>
      </p:pic>
    </p:spTree>
    <p:extLst>
      <p:ext uri="{BB962C8B-B14F-4D97-AF65-F5344CB8AC3E}">
        <p14:creationId xmlns:p14="http://schemas.microsoft.com/office/powerpoint/2010/main" val="244765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0FBE-5202-8A5C-7367-358904A12503}"/>
              </a:ext>
            </a:extLst>
          </p:cNvPr>
          <p:cNvSpPr>
            <a:spLocks noGrp="1"/>
          </p:cNvSpPr>
          <p:nvPr>
            <p:ph type="title"/>
          </p:nvPr>
        </p:nvSpPr>
        <p:spPr/>
        <p:txBody>
          <a:bodyPr/>
          <a:lstStyle/>
          <a:p>
            <a:r>
              <a:rPr lang="en-US" dirty="0"/>
              <a:t>MACAW Members</a:t>
            </a:r>
            <a:br>
              <a:rPr lang="en-US" dirty="0"/>
            </a:br>
            <a:r>
              <a:rPr lang="en-US" sz="3600" dirty="0"/>
              <a:t>Representing the Community Voice</a:t>
            </a:r>
          </a:p>
        </p:txBody>
      </p:sp>
      <p:sp>
        <p:nvSpPr>
          <p:cNvPr id="5" name="Text Placeholder 2">
            <a:extLst>
              <a:ext uri="{FF2B5EF4-FFF2-40B4-BE49-F238E27FC236}">
                <a16:creationId xmlns:a16="http://schemas.microsoft.com/office/drawing/2014/main" id="{20C16CC4-43EC-534C-A359-D84B43B26BFF}"/>
              </a:ext>
            </a:extLst>
          </p:cNvPr>
          <p:cNvSpPr>
            <a:spLocks noGrp="1"/>
          </p:cNvSpPr>
          <p:nvPr>
            <p:ph idx="1"/>
          </p:nvPr>
        </p:nvSpPr>
        <p:spPr/>
        <p:txBody>
          <a:bodyPr numCol="2"/>
          <a:lstStyle/>
          <a:p>
            <a:r>
              <a:rPr lang="en-US" sz="2400" b="1" dirty="0">
                <a:solidFill>
                  <a:schemeClr val="accent3"/>
                </a:solidFill>
              </a:rPr>
              <a:t>Kevin Snow</a:t>
            </a:r>
            <a:r>
              <a:rPr lang="en-US" sz="2400" dirty="0"/>
              <a:t>, Envision </a:t>
            </a:r>
            <a:br>
              <a:rPr lang="en-US" sz="2400" dirty="0"/>
            </a:br>
            <a:r>
              <a:rPr lang="en-US" sz="2400" dirty="0"/>
              <a:t>(Co-Chair)</a:t>
            </a:r>
          </a:p>
          <a:p>
            <a:r>
              <a:rPr lang="en-US" sz="2400" b="1" dirty="0">
                <a:solidFill>
                  <a:schemeClr val="accent3"/>
                </a:solidFill>
              </a:rPr>
              <a:t>Valentin Sostaric</a:t>
            </a:r>
            <a:r>
              <a:rPr lang="en-US" sz="2400" dirty="0"/>
              <a:t>, AZ </a:t>
            </a:r>
            <a:br>
              <a:rPr lang="en-US" sz="2400" dirty="0"/>
            </a:br>
            <a:r>
              <a:rPr lang="en-US" sz="2400" dirty="0"/>
              <a:t>(Co-Chair)</a:t>
            </a:r>
          </a:p>
          <a:p>
            <a:r>
              <a:rPr lang="en-US" sz="2400" b="1" dirty="0"/>
              <a:t>Aaron Bieringer</a:t>
            </a:r>
            <a:r>
              <a:rPr lang="en-US" sz="2400" dirty="0"/>
              <a:t>, MN</a:t>
            </a:r>
          </a:p>
          <a:p>
            <a:r>
              <a:rPr lang="en-US" sz="2400" b="1" dirty="0"/>
              <a:t>Alejandria Arias, </a:t>
            </a:r>
            <a:r>
              <a:rPr lang="en-US" sz="2400" dirty="0"/>
              <a:t>CT</a:t>
            </a:r>
          </a:p>
          <a:p>
            <a:r>
              <a:rPr lang="en-US" sz="2400" b="1" dirty="0"/>
              <a:t>Dave McCormick</a:t>
            </a:r>
            <a:r>
              <a:rPr lang="en-US" sz="2400" dirty="0"/>
              <a:t>, IN</a:t>
            </a:r>
          </a:p>
          <a:p>
            <a:r>
              <a:rPr lang="en-US" sz="2400" b="1" dirty="0"/>
              <a:t>Elise Balzer</a:t>
            </a:r>
            <a:r>
              <a:rPr lang="en-US" sz="2400" dirty="0"/>
              <a:t>, Indian Health Svc.</a:t>
            </a:r>
          </a:p>
          <a:p>
            <a:r>
              <a:rPr lang="en-US" sz="2400" b="1" dirty="0"/>
              <a:t>Josh Hull</a:t>
            </a:r>
            <a:r>
              <a:rPr lang="en-US" sz="2400" dirty="0"/>
              <a:t>, MI</a:t>
            </a:r>
          </a:p>
          <a:p>
            <a:r>
              <a:rPr lang="en-US" sz="2400" b="1" dirty="0"/>
              <a:t>Kevin Allen</a:t>
            </a:r>
            <a:r>
              <a:rPr lang="en-US" sz="2400" dirty="0"/>
              <a:t>, TX</a:t>
            </a:r>
          </a:p>
          <a:p>
            <a:r>
              <a:rPr lang="en-US" sz="2400" b="1" dirty="0"/>
              <a:t>LaTreace Harris</a:t>
            </a:r>
            <a:r>
              <a:rPr lang="en-US" sz="2400" dirty="0"/>
              <a:t>, CDC</a:t>
            </a:r>
          </a:p>
          <a:p>
            <a:r>
              <a:rPr lang="en-US" sz="2400" b="1" dirty="0"/>
              <a:t>Lauren Shaw</a:t>
            </a:r>
            <a:r>
              <a:rPr lang="en-US" sz="2400" dirty="0"/>
              <a:t>, CDC</a:t>
            </a:r>
          </a:p>
          <a:p>
            <a:r>
              <a:rPr lang="en-US" sz="2400" b="1" dirty="0"/>
              <a:t>Janet Fath</a:t>
            </a:r>
            <a:r>
              <a:rPr lang="en-US" sz="2400" dirty="0"/>
              <a:t>, CDC</a:t>
            </a:r>
            <a:endParaRPr lang="en-US" sz="2400" b="1" dirty="0"/>
          </a:p>
          <a:p>
            <a:r>
              <a:rPr lang="en-US" sz="2400" b="1" dirty="0"/>
              <a:t>Rob Snelick</a:t>
            </a:r>
            <a:r>
              <a:rPr lang="en-US" sz="2400" dirty="0"/>
              <a:t>, NIST</a:t>
            </a:r>
          </a:p>
          <a:p>
            <a:r>
              <a:rPr lang="en-US" sz="2400" b="1" dirty="0"/>
              <a:t>Scott Benedict</a:t>
            </a:r>
            <a:r>
              <a:rPr lang="en-US" sz="2400" dirty="0"/>
              <a:t>, Gainwell</a:t>
            </a:r>
          </a:p>
          <a:p>
            <a:r>
              <a:rPr lang="en-US" sz="2400" b="1" dirty="0"/>
              <a:t>Shannon Coleman</a:t>
            </a:r>
            <a:r>
              <a:rPr lang="en-US" sz="2400" dirty="0"/>
              <a:t>, STChealth</a:t>
            </a:r>
          </a:p>
          <a:p>
            <a:r>
              <a:rPr lang="en-US" sz="2400" b="1" dirty="0"/>
              <a:t>Nathan Padgett</a:t>
            </a:r>
            <a:r>
              <a:rPr lang="en-US" sz="2400" dirty="0"/>
              <a:t>, KY</a:t>
            </a:r>
          </a:p>
          <a:p>
            <a:r>
              <a:rPr lang="en-US" sz="2400" b="1" dirty="0"/>
              <a:t>Tina Lai</a:t>
            </a:r>
            <a:r>
              <a:rPr lang="en-US" sz="2400" dirty="0"/>
              <a:t>, NYC</a:t>
            </a:r>
          </a:p>
          <a:p>
            <a:pPr marL="0" indent="0">
              <a:buNone/>
            </a:pPr>
            <a:endParaRPr lang="en-US" dirty="0"/>
          </a:p>
        </p:txBody>
      </p:sp>
      <p:sp>
        <p:nvSpPr>
          <p:cNvPr id="4" name="Slide Number Placeholder 3">
            <a:extLst>
              <a:ext uri="{FF2B5EF4-FFF2-40B4-BE49-F238E27FC236}">
                <a16:creationId xmlns:a16="http://schemas.microsoft.com/office/drawing/2014/main" id="{ACE80E00-225B-FA71-12CA-B8B4CA1834ED}"/>
              </a:ext>
            </a:extLst>
          </p:cNvPr>
          <p:cNvSpPr>
            <a:spLocks noGrp="1"/>
          </p:cNvSpPr>
          <p:nvPr>
            <p:ph type="sldNum" sz="quarter" idx="12"/>
          </p:nvPr>
        </p:nvSpPr>
        <p:spPr/>
        <p:txBody>
          <a:bodyPr/>
          <a:lstStyle/>
          <a:p>
            <a:fld id="{7966EA62-41C5-4F9A-A915-5B0BC739C923}" type="slidenum">
              <a:rPr lang="en-US" noProof="0" smtClean="0"/>
              <a:t>13</a:t>
            </a:fld>
            <a:endParaRPr lang="en-US" noProof="0" dirty="0"/>
          </a:p>
        </p:txBody>
      </p:sp>
    </p:spTree>
    <p:extLst>
      <p:ext uri="{BB962C8B-B14F-4D97-AF65-F5344CB8AC3E}">
        <p14:creationId xmlns:p14="http://schemas.microsoft.com/office/powerpoint/2010/main" val="3945067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8325114E-A67D-2505-43A4-FEA3C4AFAD8E}"/>
              </a:ext>
            </a:extLst>
          </p:cNvPr>
          <p:cNvGrpSpPr/>
          <p:nvPr/>
        </p:nvGrpSpPr>
        <p:grpSpPr>
          <a:xfrm>
            <a:off x="1108910" y="451661"/>
            <a:ext cx="9974179" cy="5342963"/>
            <a:chOff x="838200" y="644319"/>
            <a:chExt cx="10515600" cy="5891448"/>
          </a:xfrm>
        </p:grpSpPr>
        <p:sp>
          <p:nvSpPr>
            <p:cNvPr id="85" name="Title 1">
              <a:extLst>
                <a:ext uri="{FF2B5EF4-FFF2-40B4-BE49-F238E27FC236}">
                  <a16:creationId xmlns:a16="http://schemas.microsoft.com/office/drawing/2014/main" id="{FA6B6EA7-9F56-3082-E797-5E30642F2DF5}"/>
                </a:ext>
              </a:extLst>
            </p:cNvPr>
            <p:cNvSpPr txBox="1">
              <a:spLocks/>
            </p:cNvSpPr>
            <p:nvPr/>
          </p:nvSpPr>
          <p:spPr>
            <a:xfrm>
              <a:off x="838200" y="64431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M&amp;I Stages</a:t>
              </a:r>
            </a:p>
          </p:txBody>
        </p:sp>
        <p:grpSp>
          <p:nvGrpSpPr>
            <p:cNvPr id="86" name="Group 85">
              <a:extLst>
                <a:ext uri="{FF2B5EF4-FFF2-40B4-BE49-F238E27FC236}">
                  <a16:creationId xmlns:a16="http://schemas.microsoft.com/office/drawing/2014/main" id="{552522DB-A72E-F941-14E2-08F56FBF403F}"/>
                </a:ext>
              </a:extLst>
            </p:cNvPr>
            <p:cNvGrpSpPr/>
            <p:nvPr/>
          </p:nvGrpSpPr>
          <p:grpSpPr>
            <a:xfrm>
              <a:off x="1854379" y="1545295"/>
              <a:ext cx="9499421" cy="4990472"/>
              <a:chOff x="1003514" y="1235663"/>
              <a:chExt cx="9499421" cy="4990472"/>
            </a:xfrm>
          </p:grpSpPr>
          <p:sp>
            <p:nvSpPr>
              <p:cNvPr id="87" name="Freeform 7">
                <a:extLst>
                  <a:ext uri="{FF2B5EF4-FFF2-40B4-BE49-F238E27FC236}">
                    <a16:creationId xmlns:a16="http://schemas.microsoft.com/office/drawing/2014/main" id="{10C040D6-F06E-6120-A4F0-B46F58E4CD40}"/>
                  </a:ext>
                </a:extLst>
              </p:cNvPr>
              <p:cNvSpPr>
                <a:spLocks noChangeArrowheads="1"/>
              </p:cNvSpPr>
              <p:nvPr/>
            </p:nvSpPr>
            <p:spPr bwMode="auto">
              <a:xfrm>
                <a:off x="3759529" y="2702795"/>
                <a:ext cx="50374" cy="198345"/>
              </a:xfrm>
              <a:custGeom>
                <a:avLst/>
                <a:gdLst>
                  <a:gd name="T0" fmla="*/ 67 w 69"/>
                  <a:gd name="T1" fmla="*/ 10 h 278"/>
                  <a:gd name="T2" fmla="*/ 67 w 69"/>
                  <a:gd name="T3" fmla="*/ 12 h 278"/>
                  <a:gd name="T4" fmla="*/ 64 w 69"/>
                  <a:gd name="T5" fmla="*/ 22 h 278"/>
                  <a:gd name="T6" fmla="*/ 62 w 69"/>
                  <a:gd name="T7" fmla="*/ 25 h 278"/>
                  <a:gd name="T8" fmla="*/ 59 w 69"/>
                  <a:gd name="T9" fmla="*/ 32 h 278"/>
                  <a:gd name="T10" fmla="*/ 57 w 69"/>
                  <a:gd name="T11" fmla="*/ 36 h 278"/>
                  <a:gd name="T12" fmla="*/ 52 w 69"/>
                  <a:gd name="T13" fmla="*/ 42 h 278"/>
                  <a:gd name="T14" fmla="*/ 49 w 69"/>
                  <a:gd name="T15" fmla="*/ 47 h 278"/>
                  <a:gd name="T16" fmla="*/ 44 w 69"/>
                  <a:gd name="T17" fmla="*/ 52 h 278"/>
                  <a:gd name="T18" fmla="*/ 38 w 69"/>
                  <a:gd name="T19" fmla="*/ 57 h 278"/>
                  <a:gd name="T20" fmla="*/ 31 w 69"/>
                  <a:gd name="T21" fmla="*/ 63 h 278"/>
                  <a:gd name="T22" fmla="*/ 29 w 69"/>
                  <a:gd name="T23" fmla="*/ 65 h 278"/>
                  <a:gd name="T24" fmla="*/ 17 w 69"/>
                  <a:gd name="T25" fmla="*/ 73 h 278"/>
                  <a:gd name="T26" fmla="*/ 14 w 69"/>
                  <a:gd name="T27" fmla="*/ 75 h 278"/>
                  <a:gd name="T28" fmla="*/ 0 w 69"/>
                  <a:gd name="T29" fmla="*/ 82 h 278"/>
                  <a:gd name="T30" fmla="*/ 0 w 69"/>
                  <a:gd name="T31" fmla="*/ 277 h 278"/>
                  <a:gd name="T32" fmla="*/ 14 w 69"/>
                  <a:gd name="T33" fmla="*/ 268 h 278"/>
                  <a:gd name="T34" fmla="*/ 17 w 69"/>
                  <a:gd name="T35" fmla="*/ 267 h 278"/>
                  <a:gd name="T36" fmla="*/ 19 w 69"/>
                  <a:gd name="T37" fmla="*/ 266 h 278"/>
                  <a:gd name="T38" fmla="*/ 29 w 69"/>
                  <a:gd name="T39" fmla="*/ 259 h 278"/>
                  <a:gd name="T40" fmla="*/ 31 w 69"/>
                  <a:gd name="T41" fmla="*/ 258 h 278"/>
                  <a:gd name="T42" fmla="*/ 35 w 69"/>
                  <a:gd name="T43" fmla="*/ 254 h 278"/>
                  <a:gd name="T44" fmla="*/ 38 w 69"/>
                  <a:gd name="T45" fmla="*/ 251 h 278"/>
                  <a:gd name="T46" fmla="*/ 44 w 69"/>
                  <a:gd name="T47" fmla="*/ 246 h 278"/>
                  <a:gd name="T48" fmla="*/ 46 w 69"/>
                  <a:gd name="T49" fmla="*/ 243 h 278"/>
                  <a:gd name="T50" fmla="*/ 49 w 69"/>
                  <a:gd name="T51" fmla="*/ 240 h 278"/>
                  <a:gd name="T52" fmla="*/ 52 w 69"/>
                  <a:gd name="T53" fmla="*/ 236 h 278"/>
                  <a:gd name="T54" fmla="*/ 54 w 69"/>
                  <a:gd name="T55" fmla="*/ 234 h 278"/>
                  <a:gd name="T56" fmla="*/ 57 w 69"/>
                  <a:gd name="T57" fmla="*/ 230 h 278"/>
                  <a:gd name="T58" fmla="*/ 59 w 69"/>
                  <a:gd name="T59" fmla="*/ 226 h 278"/>
                  <a:gd name="T60" fmla="*/ 60 w 69"/>
                  <a:gd name="T61" fmla="*/ 225 h 278"/>
                  <a:gd name="T62" fmla="*/ 62 w 69"/>
                  <a:gd name="T63" fmla="*/ 219 h 278"/>
                  <a:gd name="T64" fmla="*/ 64 w 69"/>
                  <a:gd name="T65" fmla="*/ 216 h 278"/>
                  <a:gd name="T66" fmla="*/ 64 w 69"/>
                  <a:gd name="T67" fmla="*/ 215 h 278"/>
                  <a:gd name="T68" fmla="*/ 67 w 69"/>
                  <a:gd name="T69" fmla="*/ 206 h 278"/>
                  <a:gd name="T70" fmla="*/ 67 w 69"/>
                  <a:gd name="T71" fmla="*/ 204 h 278"/>
                  <a:gd name="T72" fmla="*/ 68 w 69"/>
                  <a:gd name="T73" fmla="*/ 196 h 278"/>
                  <a:gd name="T74" fmla="*/ 68 w 69"/>
                  <a:gd name="T75" fmla="*/ 195 h 278"/>
                  <a:gd name="T76" fmla="*/ 68 w 69"/>
                  <a:gd name="T77" fmla="*/ 0 h 278"/>
                  <a:gd name="T78" fmla="*/ 67 w 69"/>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8">
                    <a:moveTo>
                      <a:pt x="67" y="10"/>
                    </a:moveTo>
                    <a:cubicBezTo>
                      <a:pt x="67" y="10"/>
                      <a:pt x="67" y="11"/>
                      <a:pt x="67" y="12"/>
                    </a:cubicBezTo>
                    <a:cubicBezTo>
                      <a:pt x="66" y="15"/>
                      <a:pt x="65" y="19"/>
                      <a:pt x="64" y="22"/>
                    </a:cubicBezTo>
                    <a:cubicBezTo>
                      <a:pt x="63" y="23"/>
                      <a:pt x="63" y="24"/>
                      <a:pt x="62" y="25"/>
                    </a:cubicBezTo>
                    <a:cubicBezTo>
                      <a:pt x="62" y="28"/>
                      <a:pt x="60" y="30"/>
                      <a:pt x="59" y="32"/>
                    </a:cubicBezTo>
                    <a:cubicBezTo>
                      <a:pt x="58" y="33"/>
                      <a:pt x="57" y="34"/>
                      <a:pt x="57" y="36"/>
                    </a:cubicBezTo>
                    <a:cubicBezTo>
                      <a:pt x="55" y="38"/>
                      <a:pt x="53" y="40"/>
                      <a:pt x="52" y="42"/>
                    </a:cubicBezTo>
                    <a:cubicBezTo>
                      <a:pt x="51" y="43"/>
                      <a:pt x="50" y="45"/>
                      <a:pt x="49" y="47"/>
                    </a:cubicBezTo>
                    <a:cubicBezTo>
                      <a:pt x="47" y="48"/>
                      <a:pt x="46" y="50"/>
                      <a:pt x="44" y="52"/>
                    </a:cubicBezTo>
                    <a:cubicBezTo>
                      <a:pt x="42" y="53"/>
                      <a:pt x="40" y="55"/>
                      <a:pt x="38" y="57"/>
                    </a:cubicBezTo>
                    <a:cubicBezTo>
                      <a:pt x="36" y="59"/>
                      <a:pt x="33" y="61"/>
                      <a:pt x="31" y="63"/>
                    </a:cubicBezTo>
                    <a:cubicBezTo>
                      <a:pt x="30" y="64"/>
                      <a:pt x="30" y="64"/>
                      <a:pt x="29" y="65"/>
                    </a:cubicBezTo>
                    <a:cubicBezTo>
                      <a:pt x="25" y="67"/>
                      <a:pt x="21" y="70"/>
                      <a:pt x="17" y="73"/>
                    </a:cubicBezTo>
                    <a:cubicBezTo>
                      <a:pt x="16" y="73"/>
                      <a:pt x="15" y="74"/>
                      <a:pt x="14" y="75"/>
                    </a:cubicBezTo>
                    <a:cubicBezTo>
                      <a:pt x="10" y="77"/>
                      <a:pt x="5" y="80"/>
                      <a:pt x="0" y="82"/>
                    </a:cubicBezTo>
                    <a:lnTo>
                      <a:pt x="0" y="277"/>
                    </a:lnTo>
                    <a:cubicBezTo>
                      <a:pt x="5" y="274"/>
                      <a:pt x="10" y="272"/>
                      <a:pt x="14" y="268"/>
                    </a:cubicBezTo>
                    <a:cubicBezTo>
                      <a:pt x="15" y="268"/>
                      <a:pt x="16" y="267"/>
                      <a:pt x="17" y="267"/>
                    </a:cubicBezTo>
                    <a:lnTo>
                      <a:pt x="19" y="266"/>
                    </a:lnTo>
                    <a:cubicBezTo>
                      <a:pt x="23" y="263"/>
                      <a:pt x="26" y="261"/>
                      <a:pt x="29" y="259"/>
                    </a:cubicBezTo>
                    <a:cubicBezTo>
                      <a:pt x="30" y="258"/>
                      <a:pt x="30" y="258"/>
                      <a:pt x="31" y="258"/>
                    </a:cubicBezTo>
                    <a:cubicBezTo>
                      <a:pt x="32" y="256"/>
                      <a:pt x="34" y="255"/>
                      <a:pt x="35" y="254"/>
                    </a:cubicBezTo>
                    <a:cubicBezTo>
                      <a:pt x="36" y="253"/>
                      <a:pt x="37" y="252"/>
                      <a:pt x="38" y="251"/>
                    </a:cubicBezTo>
                    <a:cubicBezTo>
                      <a:pt x="40" y="250"/>
                      <a:pt x="42" y="248"/>
                      <a:pt x="44" y="246"/>
                    </a:cubicBezTo>
                    <a:cubicBezTo>
                      <a:pt x="44" y="245"/>
                      <a:pt x="46" y="245"/>
                      <a:pt x="46" y="243"/>
                    </a:cubicBezTo>
                    <a:cubicBezTo>
                      <a:pt x="47" y="243"/>
                      <a:pt x="47" y="242"/>
                      <a:pt x="49" y="240"/>
                    </a:cubicBezTo>
                    <a:cubicBezTo>
                      <a:pt x="50" y="239"/>
                      <a:pt x="51" y="238"/>
                      <a:pt x="52" y="236"/>
                    </a:cubicBezTo>
                    <a:cubicBezTo>
                      <a:pt x="53" y="236"/>
                      <a:pt x="53" y="235"/>
                      <a:pt x="54" y="234"/>
                    </a:cubicBezTo>
                    <a:cubicBezTo>
                      <a:pt x="55" y="232"/>
                      <a:pt x="55" y="231"/>
                      <a:pt x="57" y="230"/>
                    </a:cubicBezTo>
                    <a:cubicBezTo>
                      <a:pt x="57" y="229"/>
                      <a:pt x="58" y="227"/>
                      <a:pt x="59" y="226"/>
                    </a:cubicBezTo>
                    <a:lnTo>
                      <a:pt x="60" y="225"/>
                    </a:lnTo>
                    <a:cubicBezTo>
                      <a:pt x="61" y="223"/>
                      <a:pt x="62" y="221"/>
                      <a:pt x="62" y="219"/>
                    </a:cubicBezTo>
                    <a:cubicBezTo>
                      <a:pt x="63" y="219"/>
                      <a:pt x="63" y="217"/>
                      <a:pt x="64" y="216"/>
                    </a:cubicBezTo>
                    <a:lnTo>
                      <a:pt x="64" y="215"/>
                    </a:lnTo>
                    <a:cubicBezTo>
                      <a:pt x="65" y="212"/>
                      <a:pt x="66" y="209"/>
                      <a:pt x="67" y="206"/>
                    </a:cubicBezTo>
                    <a:cubicBezTo>
                      <a:pt x="67" y="206"/>
                      <a:pt x="67" y="205"/>
                      <a:pt x="67" y="204"/>
                    </a:cubicBezTo>
                    <a:cubicBezTo>
                      <a:pt x="68" y="202"/>
                      <a:pt x="68" y="199"/>
                      <a:pt x="68" y="196"/>
                    </a:cubicBezTo>
                    <a:cubicBezTo>
                      <a:pt x="68" y="195"/>
                      <a:pt x="68" y="195"/>
                      <a:pt x="68" y="195"/>
                    </a:cubicBezTo>
                    <a:lnTo>
                      <a:pt x="68" y="0"/>
                    </a:lnTo>
                    <a:cubicBezTo>
                      <a:pt x="68" y="4"/>
                      <a:pt x="68" y="7"/>
                      <a:pt x="67" y="10"/>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88" name="Freeform 9">
                <a:extLst>
                  <a:ext uri="{FF2B5EF4-FFF2-40B4-BE49-F238E27FC236}">
                    <a16:creationId xmlns:a16="http://schemas.microsoft.com/office/drawing/2014/main" id="{7F4A58EF-A782-4633-E326-E78A8646F3BB}"/>
                  </a:ext>
                </a:extLst>
              </p:cNvPr>
              <p:cNvSpPr>
                <a:spLocks noChangeArrowheads="1"/>
              </p:cNvSpPr>
              <p:nvPr/>
            </p:nvSpPr>
            <p:spPr bwMode="auto">
              <a:xfrm>
                <a:off x="1536792" y="2702795"/>
                <a:ext cx="50374" cy="198345"/>
              </a:xfrm>
              <a:custGeom>
                <a:avLst/>
                <a:gdLst>
                  <a:gd name="T0" fmla="*/ 0 w 69"/>
                  <a:gd name="T1" fmla="*/ 195 h 278"/>
                  <a:gd name="T2" fmla="*/ 0 w 69"/>
                  <a:gd name="T3" fmla="*/ 0 h 278"/>
                  <a:gd name="T4" fmla="*/ 68 w 69"/>
                  <a:gd name="T5" fmla="*/ 82 h 278"/>
                  <a:gd name="T6" fmla="*/ 68 w 69"/>
                  <a:gd name="T7" fmla="*/ 277 h 278"/>
                  <a:gd name="T8" fmla="*/ 0 w 69"/>
                  <a:gd name="T9" fmla="*/ 195 h 278"/>
                </a:gdLst>
                <a:ahLst/>
                <a:cxnLst>
                  <a:cxn ang="0">
                    <a:pos x="T0" y="T1"/>
                  </a:cxn>
                  <a:cxn ang="0">
                    <a:pos x="T2" y="T3"/>
                  </a:cxn>
                  <a:cxn ang="0">
                    <a:pos x="T4" y="T5"/>
                  </a:cxn>
                  <a:cxn ang="0">
                    <a:pos x="T6" y="T7"/>
                  </a:cxn>
                  <a:cxn ang="0">
                    <a:pos x="T8" y="T9"/>
                  </a:cxn>
                </a:cxnLst>
                <a:rect l="0" t="0" r="r" b="b"/>
                <a:pathLst>
                  <a:path w="69" h="278">
                    <a:moveTo>
                      <a:pt x="0" y="195"/>
                    </a:moveTo>
                    <a:lnTo>
                      <a:pt x="0" y="0"/>
                    </a:lnTo>
                    <a:cubicBezTo>
                      <a:pt x="0" y="30"/>
                      <a:pt x="22" y="59"/>
                      <a:pt x="68" y="82"/>
                    </a:cubicBezTo>
                    <a:lnTo>
                      <a:pt x="68" y="277"/>
                    </a:lnTo>
                    <a:cubicBezTo>
                      <a:pt x="22" y="254"/>
                      <a:pt x="0" y="224"/>
                      <a:pt x="0" y="195"/>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89" name="Freeform 10">
                <a:extLst>
                  <a:ext uri="{FF2B5EF4-FFF2-40B4-BE49-F238E27FC236}">
                    <a16:creationId xmlns:a16="http://schemas.microsoft.com/office/drawing/2014/main" id="{09467A8B-0264-C550-D292-D068F6DBBE7F}"/>
                  </a:ext>
                </a:extLst>
              </p:cNvPr>
              <p:cNvSpPr>
                <a:spLocks noChangeArrowheads="1"/>
              </p:cNvSpPr>
              <p:nvPr/>
            </p:nvSpPr>
            <p:spPr bwMode="auto">
              <a:xfrm>
                <a:off x="2789837" y="2759465"/>
                <a:ext cx="969692" cy="623374"/>
              </a:xfrm>
              <a:custGeom>
                <a:avLst/>
                <a:gdLst>
                  <a:gd name="T0" fmla="*/ 1359 w 1360"/>
                  <a:gd name="T1" fmla="*/ 0 h 875"/>
                  <a:gd name="T2" fmla="*/ 1359 w 1360"/>
                  <a:gd name="T3" fmla="*/ 195 h 875"/>
                  <a:gd name="T4" fmla="*/ 0 w 1360"/>
                  <a:gd name="T5" fmla="*/ 874 h 875"/>
                  <a:gd name="T6" fmla="*/ 0 w 1360"/>
                  <a:gd name="T7" fmla="*/ 679 h 875"/>
                  <a:gd name="T8" fmla="*/ 1359 w 1360"/>
                  <a:gd name="T9" fmla="*/ 0 h 875"/>
                </a:gdLst>
                <a:ahLst/>
                <a:cxnLst>
                  <a:cxn ang="0">
                    <a:pos x="T0" y="T1"/>
                  </a:cxn>
                  <a:cxn ang="0">
                    <a:pos x="T2" y="T3"/>
                  </a:cxn>
                  <a:cxn ang="0">
                    <a:pos x="T4" y="T5"/>
                  </a:cxn>
                  <a:cxn ang="0">
                    <a:pos x="T6" y="T7"/>
                  </a:cxn>
                  <a:cxn ang="0">
                    <a:pos x="T8" y="T9"/>
                  </a:cxn>
                </a:cxnLst>
                <a:rect l="0" t="0" r="r" b="b"/>
                <a:pathLst>
                  <a:path w="1360" h="875">
                    <a:moveTo>
                      <a:pt x="1359" y="0"/>
                    </a:moveTo>
                    <a:lnTo>
                      <a:pt x="1359" y="195"/>
                    </a:lnTo>
                    <a:lnTo>
                      <a:pt x="0" y="874"/>
                    </a:lnTo>
                    <a:lnTo>
                      <a:pt x="0" y="679"/>
                    </a:lnTo>
                    <a:lnTo>
                      <a:pt x="1359" y="0"/>
                    </a:lnTo>
                  </a:path>
                </a:pathLst>
              </a:custGeom>
              <a:solidFill>
                <a:sysClr val="window" lastClr="FFFFFF">
                  <a:lumMod val="7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0" name="Freeform 11">
                <a:extLst>
                  <a:ext uri="{FF2B5EF4-FFF2-40B4-BE49-F238E27FC236}">
                    <a16:creationId xmlns:a16="http://schemas.microsoft.com/office/drawing/2014/main" id="{9229F92B-3408-D907-6AA9-454BCD929028}"/>
                  </a:ext>
                </a:extLst>
              </p:cNvPr>
              <p:cNvSpPr>
                <a:spLocks noChangeArrowheads="1"/>
              </p:cNvSpPr>
              <p:nvPr/>
            </p:nvSpPr>
            <p:spPr bwMode="auto">
              <a:xfrm>
                <a:off x="1587166" y="2759465"/>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ysClr val="window" lastClr="FFFFFF">
                  <a:lumMod val="7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1" name="Freeform 17">
                <a:extLst>
                  <a:ext uri="{FF2B5EF4-FFF2-40B4-BE49-F238E27FC236}">
                    <a16:creationId xmlns:a16="http://schemas.microsoft.com/office/drawing/2014/main" id="{4899C1F9-FBA4-CA7C-4766-4EBF9B5A2561}"/>
                  </a:ext>
                </a:extLst>
              </p:cNvPr>
              <p:cNvSpPr>
                <a:spLocks noChangeArrowheads="1"/>
              </p:cNvSpPr>
              <p:nvPr/>
            </p:nvSpPr>
            <p:spPr bwMode="auto">
              <a:xfrm>
                <a:off x="6283320" y="3729157"/>
                <a:ext cx="50374" cy="198345"/>
              </a:xfrm>
              <a:custGeom>
                <a:avLst/>
                <a:gdLst>
                  <a:gd name="T0" fmla="*/ 67 w 69"/>
                  <a:gd name="T1" fmla="*/ 10 h 277"/>
                  <a:gd name="T2" fmla="*/ 67 w 69"/>
                  <a:gd name="T3" fmla="*/ 11 h 277"/>
                  <a:gd name="T4" fmla="*/ 64 w 69"/>
                  <a:gd name="T5" fmla="*/ 21 h 277"/>
                  <a:gd name="T6" fmla="*/ 63 w 69"/>
                  <a:gd name="T7" fmla="*/ 24 h 277"/>
                  <a:gd name="T8" fmla="*/ 59 w 69"/>
                  <a:gd name="T9" fmla="*/ 32 h 277"/>
                  <a:gd name="T10" fmla="*/ 56 w 69"/>
                  <a:gd name="T11" fmla="*/ 35 h 277"/>
                  <a:gd name="T12" fmla="*/ 52 w 69"/>
                  <a:gd name="T13" fmla="*/ 41 h 277"/>
                  <a:gd name="T14" fmla="*/ 49 w 69"/>
                  <a:gd name="T15" fmla="*/ 46 h 277"/>
                  <a:gd name="T16" fmla="*/ 44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20 w 69"/>
                  <a:gd name="T37" fmla="*/ 265 h 277"/>
                  <a:gd name="T38" fmla="*/ 29 w 69"/>
                  <a:gd name="T39" fmla="*/ 259 h 277"/>
                  <a:gd name="T40" fmla="*/ 31 w 69"/>
                  <a:gd name="T41" fmla="*/ 257 h 277"/>
                  <a:gd name="T42" fmla="*/ 36 w 69"/>
                  <a:gd name="T43" fmla="*/ 254 h 277"/>
                  <a:gd name="T44" fmla="*/ 38 w 69"/>
                  <a:gd name="T45" fmla="*/ 251 h 277"/>
                  <a:gd name="T46" fmla="*/ 44 w 69"/>
                  <a:gd name="T47" fmla="*/ 246 h 277"/>
                  <a:gd name="T48" fmla="*/ 46 w 69"/>
                  <a:gd name="T49" fmla="*/ 243 h 277"/>
                  <a:gd name="T50" fmla="*/ 49 w 69"/>
                  <a:gd name="T51" fmla="*/ 240 h 277"/>
                  <a:gd name="T52" fmla="*/ 52 w 69"/>
                  <a:gd name="T53" fmla="*/ 236 h 277"/>
                  <a:gd name="T54" fmla="*/ 54 w 69"/>
                  <a:gd name="T55" fmla="*/ 234 h 277"/>
                  <a:gd name="T56" fmla="*/ 56 w 69"/>
                  <a:gd name="T57" fmla="*/ 230 h 277"/>
                  <a:gd name="T58" fmla="*/ 59 w 69"/>
                  <a:gd name="T59" fmla="*/ 225 h 277"/>
                  <a:gd name="T60" fmla="*/ 60 w 69"/>
                  <a:gd name="T61" fmla="*/ 224 h 277"/>
                  <a:gd name="T62" fmla="*/ 63 w 69"/>
                  <a:gd name="T63" fmla="*/ 219 h 277"/>
                  <a:gd name="T64" fmla="*/ 64 w 69"/>
                  <a:gd name="T65" fmla="*/ 216 h 277"/>
                  <a:gd name="T66" fmla="*/ 65 w 69"/>
                  <a:gd name="T67" fmla="*/ 215 h 277"/>
                  <a:gd name="T68" fmla="*/ 67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lnTo>
                      <a:pt x="67" y="11"/>
                    </a:lnTo>
                    <a:cubicBezTo>
                      <a:pt x="66" y="14"/>
                      <a:pt x="65" y="18"/>
                      <a:pt x="64" y="21"/>
                    </a:cubicBezTo>
                    <a:cubicBezTo>
                      <a:pt x="64" y="23"/>
                      <a:pt x="63" y="24"/>
                      <a:pt x="63" y="24"/>
                    </a:cubicBezTo>
                    <a:cubicBezTo>
                      <a:pt x="61" y="27"/>
                      <a:pt x="61" y="29"/>
                      <a:pt x="59" y="32"/>
                    </a:cubicBezTo>
                    <a:cubicBezTo>
                      <a:pt x="59" y="33"/>
                      <a:pt x="58" y="34"/>
                      <a:pt x="56" y="35"/>
                    </a:cubicBezTo>
                    <a:cubicBezTo>
                      <a:pt x="55" y="38"/>
                      <a:pt x="54" y="40"/>
                      <a:pt x="52" y="41"/>
                    </a:cubicBezTo>
                    <a:cubicBezTo>
                      <a:pt x="52" y="43"/>
                      <a:pt x="50" y="45"/>
                      <a:pt x="49" y="46"/>
                    </a:cubicBezTo>
                    <a:cubicBezTo>
                      <a:pt x="47" y="47"/>
                      <a:pt x="46" y="49"/>
                      <a:pt x="44" y="51"/>
                    </a:cubicBezTo>
                    <a:cubicBezTo>
                      <a:pt x="43" y="53"/>
                      <a:pt x="41" y="55"/>
                      <a:pt x="38" y="57"/>
                    </a:cubicBezTo>
                    <a:cubicBezTo>
                      <a:pt x="36" y="59"/>
                      <a:pt x="34" y="60"/>
                      <a:pt x="31" y="63"/>
                    </a:cubicBezTo>
                    <a:cubicBezTo>
                      <a:pt x="30" y="63"/>
                      <a:pt x="30" y="63"/>
                      <a:pt x="29" y="64"/>
                    </a:cubicBezTo>
                    <a:cubicBezTo>
                      <a:pt x="25" y="67"/>
                      <a:pt x="22"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9" y="266"/>
                      <a:pt x="20" y="265"/>
                    </a:cubicBezTo>
                    <a:cubicBezTo>
                      <a:pt x="23" y="263"/>
                      <a:pt x="26" y="260"/>
                      <a:pt x="29" y="259"/>
                    </a:cubicBezTo>
                    <a:cubicBezTo>
                      <a:pt x="30" y="258"/>
                      <a:pt x="30" y="257"/>
                      <a:pt x="31" y="257"/>
                    </a:cubicBezTo>
                    <a:cubicBezTo>
                      <a:pt x="33" y="255"/>
                      <a:pt x="34" y="254"/>
                      <a:pt x="36" y="254"/>
                    </a:cubicBezTo>
                    <a:cubicBezTo>
                      <a:pt x="37" y="253"/>
                      <a:pt x="38" y="252"/>
                      <a:pt x="38" y="251"/>
                    </a:cubicBezTo>
                    <a:cubicBezTo>
                      <a:pt x="41" y="249"/>
                      <a:pt x="43" y="248"/>
                      <a:pt x="44" y="246"/>
                    </a:cubicBezTo>
                    <a:cubicBezTo>
                      <a:pt x="45" y="244"/>
                      <a:pt x="46" y="244"/>
                      <a:pt x="46" y="243"/>
                    </a:cubicBezTo>
                    <a:cubicBezTo>
                      <a:pt x="47" y="242"/>
                      <a:pt x="48" y="241"/>
                      <a:pt x="49" y="240"/>
                    </a:cubicBezTo>
                    <a:cubicBezTo>
                      <a:pt x="50" y="239"/>
                      <a:pt x="52" y="237"/>
                      <a:pt x="52" y="236"/>
                    </a:cubicBezTo>
                    <a:cubicBezTo>
                      <a:pt x="53" y="235"/>
                      <a:pt x="54" y="234"/>
                      <a:pt x="54" y="234"/>
                    </a:cubicBezTo>
                    <a:cubicBezTo>
                      <a:pt x="55" y="232"/>
                      <a:pt x="56" y="231"/>
                      <a:pt x="56" y="230"/>
                    </a:cubicBezTo>
                    <a:cubicBezTo>
                      <a:pt x="58" y="229"/>
                      <a:pt x="59" y="227"/>
                      <a:pt x="59" y="225"/>
                    </a:cubicBezTo>
                    <a:cubicBezTo>
                      <a:pt x="60" y="225"/>
                      <a:pt x="60" y="225"/>
                      <a:pt x="60" y="224"/>
                    </a:cubicBezTo>
                    <a:cubicBezTo>
                      <a:pt x="61" y="223"/>
                      <a:pt x="62" y="220"/>
                      <a:pt x="63" y="219"/>
                    </a:cubicBezTo>
                    <a:cubicBezTo>
                      <a:pt x="63" y="218"/>
                      <a:pt x="64" y="216"/>
                      <a:pt x="64" y="216"/>
                    </a:cubicBezTo>
                    <a:cubicBezTo>
                      <a:pt x="64" y="215"/>
                      <a:pt x="65" y="215"/>
                      <a:pt x="65" y="215"/>
                    </a:cubicBezTo>
                    <a:cubicBezTo>
                      <a:pt x="66" y="212"/>
                      <a:pt x="66" y="208"/>
                      <a:pt x="67"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2" name="Freeform 19">
                <a:extLst>
                  <a:ext uri="{FF2B5EF4-FFF2-40B4-BE49-F238E27FC236}">
                    <a16:creationId xmlns:a16="http://schemas.microsoft.com/office/drawing/2014/main" id="{E50B4837-5BFE-5A42-84D3-DE17665186B4}"/>
                  </a:ext>
                </a:extLst>
              </p:cNvPr>
              <p:cNvSpPr>
                <a:spLocks noChangeArrowheads="1"/>
              </p:cNvSpPr>
              <p:nvPr/>
            </p:nvSpPr>
            <p:spPr bwMode="auto">
              <a:xfrm>
                <a:off x="4060583" y="3729157"/>
                <a:ext cx="50374" cy="198345"/>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3" name="Freeform 20">
                <a:extLst>
                  <a:ext uri="{FF2B5EF4-FFF2-40B4-BE49-F238E27FC236}">
                    <a16:creationId xmlns:a16="http://schemas.microsoft.com/office/drawing/2014/main" id="{76055B70-C439-59FC-0234-565130559565}"/>
                  </a:ext>
                </a:extLst>
              </p:cNvPr>
              <p:cNvSpPr>
                <a:spLocks noChangeArrowheads="1"/>
              </p:cNvSpPr>
              <p:nvPr/>
            </p:nvSpPr>
            <p:spPr bwMode="auto">
              <a:xfrm>
                <a:off x="5313628" y="3785827"/>
                <a:ext cx="969692" cy="623374"/>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ysClr val="window" lastClr="FFFFFF">
                  <a:lumMod val="7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4" name="Freeform 21">
                <a:extLst>
                  <a:ext uri="{FF2B5EF4-FFF2-40B4-BE49-F238E27FC236}">
                    <a16:creationId xmlns:a16="http://schemas.microsoft.com/office/drawing/2014/main" id="{80E8CFB1-A66D-79A8-7619-1AC43E670E26}"/>
                  </a:ext>
                </a:extLst>
              </p:cNvPr>
              <p:cNvSpPr>
                <a:spLocks noChangeArrowheads="1"/>
              </p:cNvSpPr>
              <p:nvPr/>
            </p:nvSpPr>
            <p:spPr bwMode="auto">
              <a:xfrm>
                <a:off x="4107807" y="3785827"/>
                <a:ext cx="969692" cy="623374"/>
              </a:xfrm>
              <a:custGeom>
                <a:avLst/>
                <a:gdLst>
                  <a:gd name="T0" fmla="*/ 1359 w 1360"/>
                  <a:gd name="T1" fmla="*/ 679 h 874"/>
                  <a:gd name="T2" fmla="*/ 1359 w 1360"/>
                  <a:gd name="T3" fmla="*/ 873 h 874"/>
                  <a:gd name="T4" fmla="*/ 0 w 1360"/>
                  <a:gd name="T5" fmla="*/ 194 h 874"/>
                  <a:gd name="T6" fmla="*/ 0 w 1360"/>
                  <a:gd name="T7" fmla="*/ 0 h 874"/>
                  <a:gd name="T8" fmla="*/ 1359 w 1360"/>
                  <a:gd name="T9" fmla="*/ 679 h 874"/>
                </a:gdLst>
                <a:ahLst/>
                <a:cxnLst>
                  <a:cxn ang="0">
                    <a:pos x="T0" y="T1"/>
                  </a:cxn>
                  <a:cxn ang="0">
                    <a:pos x="T2" y="T3"/>
                  </a:cxn>
                  <a:cxn ang="0">
                    <a:pos x="T4" y="T5"/>
                  </a:cxn>
                  <a:cxn ang="0">
                    <a:pos x="T6" y="T7"/>
                  </a:cxn>
                  <a:cxn ang="0">
                    <a:pos x="T8" y="T9"/>
                  </a:cxn>
                </a:cxnLst>
                <a:rect l="0" t="0" r="r" b="b"/>
                <a:pathLst>
                  <a:path w="1360" h="874">
                    <a:moveTo>
                      <a:pt x="1359" y="679"/>
                    </a:moveTo>
                    <a:lnTo>
                      <a:pt x="1359" y="873"/>
                    </a:lnTo>
                    <a:lnTo>
                      <a:pt x="0" y="194"/>
                    </a:lnTo>
                    <a:lnTo>
                      <a:pt x="0" y="0"/>
                    </a:lnTo>
                    <a:lnTo>
                      <a:pt x="1359" y="679"/>
                    </a:lnTo>
                  </a:path>
                </a:pathLst>
              </a:custGeom>
              <a:solidFill>
                <a:sysClr val="window" lastClr="FFFFFF">
                  <a:lumMod val="7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5" name="Freeform 23">
                <a:extLst>
                  <a:ext uri="{FF2B5EF4-FFF2-40B4-BE49-F238E27FC236}">
                    <a16:creationId xmlns:a16="http://schemas.microsoft.com/office/drawing/2014/main" id="{C9219300-8794-E453-800C-EF28FA7573CA}"/>
                  </a:ext>
                </a:extLst>
              </p:cNvPr>
              <p:cNvSpPr>
                <a:spLocks noChangeArrowheads="1"/>
              </p:cNvSpPr>
              <p:nvPr/>
            </p:nvSpPr>
            <p:spPr bwMode="auto">
              <a:xfrm>
                <a:off x="5077500" y="4270673"/>
                <a:ext cx="236128" cy="163715"/>
              </a:xfrm>
              <a:custGeom>
                <a:avLst/>
                <a:gdLst>
                  <a:gd name="T0" fmla="*/ 300 w 329"/>
                  <a:gd name="T1" fmla="*/ 12 h 229"/>
                  <a:gd name="T2" fmla="*/ 275 w 329"/>
                  <a:gd name="T3" fmla="*/ 20 h 229"/>
                  <a:gd name="T4" fmla="*/ 253 w 329"/>
                  <a:gd name="T5" fmla="*/ 25 h 229"/>
                  <a:gd name="T6" fmla="*/ 230 w 329"/>
                  <a:gd name="T7" fmla="*/ 29 h 229"/>
                  <a:gd name="T8" fmla="*/ 204 w 329"/>
                  <a:gd name="T9" fmla="*/ 32 h 229"/>
                  <a:gd name="T10" fmla="*/ 183 w 329"/>
                  <a:gd name="T11" fmla="*/ 34 h 229"/>
                  <a:gd name="T12" fmla="*/ 148 w 329"/>
                  <a:gd name="T13" fmla="*/ 34 h 229"/>
                  <a:gd name="T14" fmla="*/ 121 w 329"/>
                  <a:gd name="T15" fmla="*/ 32 h 229"/>
                  <a:gd name="T16" fmla="*/ 99 w 329"/>
                  <a:gd name="T17" fmla="*/ 30 h 229"/>
                  <a:gd name="T18" fmla="*/ 79 w 329"/>
                  <a:gd name="T19" fmla="*/ 26 h 229"/>
                  <a:gd name="T20" fmla="*/ 59 w 329"/>
                  <a:gd name="T21" fmla="*/ 22 h 229"/>
                  <a:gd name="T22" fmla="*/ 39 w 329"/>
                  <a:gd name="T23" fmla="*/ 16 h 229"/>
                  <a:gd name="T24" fmla="*/ 17 w 329"/>
                  <a:gd name="T25" fmla="*/ 8 h 229"/>
                  <a:gd name="T26" fmla="*/ 0 w 329"/>
                  <a:gd name="T27" fmla="*/ 194 h 229"/>
                  <a:gd name="T28" fmla="*/ 18 w 329"/>
                  <a:gd name="T29" fmla="*/ 203 h 229"/>
                  <a:gd name="T30" fmla="*/ 39 w 329"/>
                  <a:gd name="T31" fmla="*/ 210 h 229"/>
                  <a:gd name="T32" fmla="*/ 48 w 329"/>
                  <a:gd name="T33" fmla="*/ 213 h 229"/>
                  <a:gd name="T34" fmla="*/ 63 w 329"/>
                  <a:gd name="T35" fmla="*/ 217 h 229"/>
                  <a:gd name="T36" fmla="*/ 79 w 329"/>
                  <a:gd name="T37" fmla="*/ 221 h 229"/>
                  <a:gd name="T38" fmla="*/ 93 w 329"/>
                  <a:gd name="T39" fmla="*/ 222 h 229"/>
                  <a:gd name="T40" fmla="*/ 100 w 329"/>
                  <a:gd name="T41" fmla="*/ 224 h 229"/>
                  <a:gd name="T42" fmla="*/ 120 w 329"/>
                  <a:gd name="T43" fmla="*/ 226 h 229"/>
                  <a:gd name="T44" fmla="*/ 138 w 329"/>
                  <a:gd name="T45" fmla="*/ 228 h 229"/>
                  <a:gd name="T46" fmla="*/ 148 w 329"/>
                  <a:gd name="T47" fmla="*/ 228 h 229"/>
                  <a:gd name="T48" fmla="*/ 163 w 329"/>
                  <a:gd name="T49" fmla="*/ 228 h 229"/>
                  <a:gd name="T50" fmla="*/ 183 w 329"/>
                  <a:gd name="T51" fmla="*/ 228 h 229"/>
                  <a:gd name="T52" fmla="*/ 202 w 329"/>
                  <a:gd name="T53" fmla="*/ 227 h 229"/>
                  <a:gd name="T54" fmla="*/ 228 w 329"/>
                  <a:gd name="T55" fmla="*/ 223 h 229"/>
                  <a:gd name="T56" fmla="*/ 251 w 329"/>
                  <a:gd name="T57" fmla="*/ 220 h 229"/>
                  <a:gd name="T58" fmla="*/ 272 w 329"/>
                  <a:gd name="T59" fmla="*/ 215 h 229"/>
                  <a:gd name="T60" fmla="*/ 293 w 329"/>
                  <a:gd name="T61" fmla="*/ 209 h 229"/>
                  <a:gd name="T62" fmla="*/ 313 w 329"/>
                  <a:gd name="T63" fmla="*/ 201 h 229"/>
                  <a:gd name="T64" fmla="*/ 328 w 329"/>
                  <a:gd name="T65" fmla="*/ 194 h 229"/>
                  <a:gd name="T66" fmla="*/ 313 w 329"/>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29">
                    <a:moveTo>
                      <a:pt x="313" y="7"/>
                    </a:moveTo>
                    <a:cubicBezTo>
                      <a:pt x="308" y="9"/>
                      <a:pt x="304" y="10"/>
                      <a:pt x="300" y="12"/>
                    </a:cubicBezTo>
                    <a:cubicBezTo>
                      <a:pt x="298" y="13"/>
                      <a:pt x="295" y="14"/>
                      <a:pt x="293" y="14"/>
                    </a:cubicBezTo>
                    <a:cubicBezTo>
                      <a:pt x="287" y="16"/>
                      <a:pt x="281" y="18"/>
                      <a:pt x="275" y="20"/>
                    </a:cubicBezTo>
                    <a:cubicBezTo>
                      <a:pt x="274" y="20"/>
                      <a:pt x="273" y="20"/>
                      <a:pt x="272" y="20"/>
                    </a:cubicBezTo>
                    <a:cubicBezTo>
                      <a:pt x="266" y="22"/>
                      <a:pt x="259" y="23"/>
                      <a:pt x="253" y="25"/>
                    </a:cubicBezTo>
                    <a:cubicBezTo>
                      <a:pt x="253" y="25"/>
                      <a:pt x="252" y="25"/>
                      <a:pt x="251" y="25"/>
                    </a:cubicBezTo>
                    <a:cubicBezTo>
                      <a:pt x="244" y="27"/>
                      <a:pt x="237" y="28"/>
                      <a:pt x="230" y="29"/>
                    </a:cubicBezTo>
                    <a:cubicBezTo>
                      <a:pt x="229" y="30"/>
                      <a:pt x="228" y="30"/>
                      <a:pt x="228" y="30"/>
                    </a:cubicBezTo>
                    <a:cubicBezTo>
                      <a:pt x="220" y="31"/>
                      <a:pt x="212" y="32"/>
                      <a:pt x="204" y="32"/>
                    </a:cubicBezTo>
                    <a:cubicBezTo>
                      <a:pt x="201" y="33"/>
                      <a:pt x="198" y="33"/>
                      <a:pt x="195" y="33"/>
                    </a:cubicBezTo>
                    <a:cubicBezTo>
                      <a:pt x="190" y="33"/>
                      <a:pt x="186" y="33"/>
                      <a:pt x="183" y="34"/>
                    </a:cubicBezTo>
                    <a:cubicBezTo>
                      <a:pt x="176" y="34"/>
                      <a:pt x="170" y="34"/>
                      <a:pt x="163" y="34"/>
                    </a:cubicBezTo>
                    <a:cubicBezTo>
                      <a:pt x="159" y="34"/>
                      <a:pt x="153" y="34"/>
                      <a:pt x="148" y="34"/>
                    </a:cubicBezTo>
                    <a:cubicBezTo>
                      <a:pt x="145" y="33"/>
                      <a:pt x="143" y="33"/>
                      <a:pt x="140" y="33"/>
                    </a:cubicBezTo>
                    <a:cubicBezTo>
                      <a:pt x="133" y="33"/>
                      <a:pt x="127" y="33"/>
                      <a:pt x="121" y="32"/>
                    </a:cubicBezTo>
                    <a:lnTo>
                      <a:pt x="120" y="32"/>
                    </a:lnTo>
                    <a:cubicBezTo>
                      <a:pt x="113" y="32"/>
                      <a:pt x="105" y="30"/>
                      <a:pt x="99" y="30"/>
                    </a:cubicBezTo>
                    <a:cubicBezTo>
                      <a:pt x="97" y="29"/>
                      <a:pt x="94" y="28"/>
                      <a:pt x="93" y="28"/>
                    </a:cubicBezTo>
                    <a:cubicBezTo>
                      <a:pt x="88" y="28"/>
                      <a:pt x="83" y="27"/>
                      <a:pt x="79" y="26"/>
                    </a:cubicBezTo>
                    <a:cubicBezTo>
                      <a:pt x="76" y="25"/>
                      <a:pt x="73" y="25"/>
                      <a:pt x="70" y="24"/>
                    </a:cubicBezTo>
                    <a:cubicBezTo>
                      <a:pt x="67" y="23"/>
                      <a:pt x="63" y="22"/>
                      <a:pt x="59" y="22"/>
                    </a:cubicBezTo>
                    <a:cubicBezTo>
                      <a:pt x="56" y="20"/>
                      <a:pt x="52" y="20"/>
                      <a:pt x="48" y="19"/>
                    </a:cubicBezTo>
                    <a:cubicBezTo>
                      <a:pt x="46" y="18"/>
                      <a:pt x="42" y="17"/>
                      <a:pt x="39" y="16"/>
                    </a:cubicBezTo>
                    <a:cubicBezTo>
                      <a:pt x="33" y="14"/>
                      <a:pt x="26" y="11"/>
                      <a:pt x="19" y="9"/>
                    </a:cubicBezTo>
                    <a:cubicBezTo>
                      <a:pt x="19" y="9"/>
                      <a:pt x="18" y="8"/>
                      <a:pt x="17" y="8"/>
                    </a:cubicBezTo>
                    <a:cubicBezTo>
                      <a:pt x="11" y="6"/>
                      <a:pt x="6" y="3"/>
                      <a:pt x="0" y="0"/>
                    </a:cubicBezTo>
                    <a:lnTo>
                      <a:pt x="0" y="194"/>
                    </a:lnTo>
                    <a:cubicBezTo>
                      <a:pt x="6" y="197"/>
                      <a:pt x="11" y="200"/>
                      <a:pt x="17" y="202"/>
                    </a:cubicBezTo>
                    <a:cubicBezTo>
                      <a:pt x="18" y="202"/>
                      <a:pt x="18" y="203"/>
                      <a:pt x="18" y="203"/>
                    </a:cubicBezTo>
                    <a:cubicBezTo>
                      <a:pt x="19" y="203"/>
                      <a:pt x="19" y="203"/>
                      <a:pt x="19" y="203"/>
                    </a:cubicBezTo>
                    <a:cubicBezTo>
                      <a:pt x="26" y="206"/>
                      <a:pt x="33" y="208"/>
                      <a:pt x="39" y="210"/>
                    </a:cubicBezTo>
                    <a:cubicBezTo>
                      <a:pt x="40" y="211"/>
                      <a:pt x="41" y="211"/>
                      <a:pt x="42" y="211"/>
                    </a:cubicBezTo>
                    <a:cubicBezTo>
                      <a:pt x="44" y="212"/>
                      <a:pt x="46" y="212"/>
                      <a:pt x="48" y="213"/>
                    </a:cubicBezTo>
                    <a:cubicBezTo>
                      <a:pt x="52" y="214"/>
                      <a:pt x="56" y="215"/>
                      <a:pt x="59" y="216"/>
                    </a:cubicBezTo>
                    <a:cubicBezTo>
                      <a:pt x="60" y="216"/>
                      <a:pt x="61" y="216"/>
                      <a:pt x="63" y="217"/>
                    </a:cubicBezTo>
                    <a:cubicBezTo>
                      <a:pt x="65" y="217"/>
                      <a:pt x="68" y="218"/>
                      <a:pt x="70" y="219"/>
                    </a:cubicBezTo>
                    <a:cubicBezTo>
                      <a:pt x="73" y="219"/>
                      <a:pt x="76" y="220"/>
                      <a:pt x="79" y="221"/>
                    </a:cubicBezTo>
                    <a:cubicBezTo>
                      <a:pt x="80" y="221"/>
                      <a:pt x="81" y="221"/>
                      <a:pt x="82" y="221"/>
                    </a:cubicBezTo>
                    <a:cubicBezTo>
                      <a:pt x="85" y="222"/>
                      <a:pt x="89" y="222"/>
                      <a:pt x="93" y="222"/>
                    </a:cubicBezTo>
                    <a:cubicBezTo>
                      <a:pt x="94" y="223"/>
                      <a:pt x="97" y="223"/>
                      <a:pt x="99" y="223"/>
                    </a:cubicBezTo>
                    <a:lnTo>
                      <a:pt x="100" y="224"/>
                    </a:lnTo>
                    <a:cubicBezTo>
                      <a:pt x="107" y="225"/>
                      <a:pt x="113" y="225"/>
                      <a:pt x="119" y="226"/>
                    </a:cubicBezTo>
                    <a:cubicBezTo>
                      <a:pt x="120" y="226"/>
                      <a:pt x="120" y="226"/>
                      <a:pt x="120" y="226"/>
                    </a:cubicBezTo>
                    <a:cubicBezTo>
                      <a:pt x="120" y="226"/>
                      <a:pt x="121" y="226"/>
                      <a:pt x="121" y="227"/>
                    </a:cubicBezTo>
                    <a:cubicBezTo>
                      <a:pt x="127" y="227"/>
                      <a:pt x="132" y="227"/>
                      <a:pt x="138" y="228"/>
                    </a:cubicBezTo>
                    <a:cubicBezTo>
                      <a:pt x="138" y="228"/>
                      <a:pt x="139" y="228"/>
                      <a:pt x="140" y="228"/>
                    </a:cubicBezTo>
                    <a:cubicBezTo>
                      <a:pt x="143" y="228"/>
                      <a:pt x="145" y="228"/>
                      <a:pt x="148" y="228"/>
                    </a:cubicBezTo>
                    <a:cubicBezTo>
                      <a:pt x="151" y="228"/>
                      <a:pt x="154" y="228"/>
                      <a:pt x="158" y="228"/>
                    </a:cubicBezTo>
                    <a:cubicBezTo>
                      <a:pt x="160" y="228"/>
                      <a:pt x="162" y="228"/>
                      <a:pt x="163" y="228"/>
                    </a:cubicBezTo>
                    <a:cubicBezTo>
                      <a:pt x="169" y="228"/>
                      <a:pt x="174" y="228"/>
                      <a:pt x="179" y="228"/>
                    </a:cubicBezTo>
                    <a:cubicBezTo>
                      <a:pt x="180" y="228"/>
                      <a:pt x="181" y="228"/>
                      <a:pt x="183" y="228"/>
                    </a:cubicBezTo>
                    <a:cubicBezTo>
                      <a:pt x="186" y="228"/>
                      <a:pt x="190" y="227"/>
                      <a:pt x="195" y="227"/>
                    </a:cubicBezTo>
                    <a:cubicBezTo>
                      <a:pt x="197" y="227"/>
                      <a:pt x="200" y="227"/>
                      <a:pt x="202" y="227"/>
                    </a:cubicBezTo>
                    <a:cubicBezTo>
                      <a:pt x="203" y="227"/>
                      <a:pt x="204" y="227"/>
                      <a:pt x="204" y="227"/>
                    </a:cubicBezTo>
                    <a:cubicBezTo>
                      <a:pt x="212" y="226"/>
                      <a:pt x="220" y="225"/>
                      <a:pt x="228" y="223"/>
                    </a:cubicBezTo>
                    <a:cubicBezTo>
                      <a:pt x="228" y="223"/>
                      <a:pt x="229" y="223"/>
                      <a:pt x="230" y="223"/>
                    </a:cubicBezTo>
                    <a:cubicBezTo>
                      <a:pt x="237" y="222"/>
                      <a:pt x="244" y="221"/>
                      <a:pt x="251" y="220"/>
                    </a:cubicBezTo>
                    <a:cubicBezTo>
                      <a:pt x="252" y="220"/>
                      <a:pt x="253" y="219"/>
                      <a:pt x="253" y="219"/>
                    </a:cubicBezTo>
                    <a:cubicBezTo>
                      <a:pt x="259" y="218"/>
                      <a:pt x="266" y="217"/>
                      <a:pt x="272" y="215"/>
                    </a:cubicBezTo>
                    <a:cubicBezTo>
                      <a:pt x="273" y="214"/>
                      <a:pt x="274" y="214"/>
                      <a:pt x="275" y="214"/>
                    </a:cubicBezTo>
                    <a:cubicBezTo>
                      <a:pt x="281" y="212"/>
                      <a:pt x="287" y="211"/>
                      <a:pt x="293" y="209"/>
                    </a:cubicBezTo>
                    <a:cubicBezTo>
                      <a:pt x="295" y="208"/>
                      <a:pt x="298" y="207"/>
                      <a:pt x="300" y="206"/>
                    </a:cubicBezTo>
                    <a:cubicBezTo>
                      <a:pt x="304" y="205"/>
                      <a:pt x="308" y="203"/>
                      <a:pt x="313" y="201"/>
                    </a:cubicBezTo>
                    <a:lnTo>
                      <a:pt x="315" y="200"/>
                    </a:lnTo>
                    <a:cubicBezTo>
                      <a:pt x="319" y="198"/>
                      <a:pt x="324" y="197"/>
                      <a:pt x="328" y="194"/>
                    </a:cubicBezTo>
                    <a:lnTo>
                      <a:pt x="328" y="0"/>
                    </a:lnTo>
                    <a:cubicBezTo>
                      <a:pt x="323" y="3"/>
                      <a:pt x="318" y="4"/>
                      <a:pt x="313" y="7"/>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6" name="Freeform 27">
                <a:extLst>
                  <a:ext uri="{FF2B5EF4-FFF2-40B4-BE49-F238E27FC236}">
                    <a16:creationId xmlns:a16="http://schemas.microsoft.com/office/drawing/2014/main" id="{D8775075-D507-9113-8016-CC967F2EBB99}"/>
                  </a:ext>
                </a:extLst>
              </p:cNvPr>
              <p:cNvSpPr>
                <a:spLocks noChangeArrowheads="1"/>
              </p:cNvSpPr>
              <p:nvPr/>
            </p:nvSpPr>
            <p:spPr bwMode="auto">
              <a:xfrm>
                <a:off x="8807109" y="2702795"/>
                <a:ext cx="50374" cy="198345"/>
              </a:xfrm>
              <a:custGeom>
                <a:avLst/>
                <a:gdLst>
                  <a:gd name="T0" fmla="*/ 68 w 70"/>
                  <a:gd name="T1" fmla="*/ 10 h 278"/>
                  <a:gd name="T2" fmla="*/ 68 w 70"/>
                  <a:gd name="T3" fmla="*/ 12 h 278"/>
                  <a:gd name="T4" fmla="*/ 64 w 70"/>
                  <a:gd name="T5" fmla="*/ 22 h 278"/>
                  <a:gd name="T6" fmla="*/ 63 w 70"/>
                  <a:gd name="T7" fmla="*/ 25 h 278"/>
                  <a:gd name="T8" fmla="*/ 60 w 70"/>
                  <a:gd name="T9" fmla="*/ 32 h 278"/>
                  <a:gd name="T10" fmla="*/ 57 w 70"/>
                  <a:gd name="T11" fmla="*/ 36 h 278"/>
                  <a:gd name="T12" fmla="*/ 53 w 70"/>
                  <a:gd name="T13" fmla="*/ 42 h 278"/>
                  <a:gd name="T14" fmla="*/ 49 w 70"/>
                  <a:gd name="T15" fmla="*/ 47 h 278"/>
                  <a:gd name="T16" fmla="*/ 44 w 70"/>
                  <a:gd name="T17" fmla="*/ 52 h 278"/>
                  <a:gd name="T18" fmla="*/ 39 w 70"/>
                  <a:gd name="T19" fmla="*/ 57 h 278"/>
                  <a:gd name="T20" fmla="*/ 32 w 70"/>
                  <a:gd name="T21" fmla="*/ 63 h 278"/>
                  <a:gd name="T22" fmla="*/ 30 w 70"/>
                  <a:gd name="T23" fmla="*/ 65 h 278"/>
                  <a:gd name="T24" fmla="*/ 17 w 70"/>
                  <a:gd name="T25" fmla="*/ 73 h 278"/>
                  <a:gd name="T26" fmla="*/ 15 w 70"/>
                  <a:gd name="T27" fmla="*/ 75 h 278"/>
                  <a:gd name="T28" fmla="*/ 0 w 70"/>
                  <a:gd name="T29" fmla="*/ 82 h 278"/>
                  <a:gd name="T30" fmla="*/ 0 w 70"/>
                  <a:gd name="T31" fmla="*/ 277 h 278"/>
                  <a:gd name="T32" fmla="*/ 15 w 70"/>
                  <a:gd name="T33" fmla="*/ 268 h 278"/>
                  <a:gd name="T34" fmla="*/ 17 w 70"/>
                  <a:gd name="T35" fmla="*/ 267 h 278"/>
                  <a:gd name="T36" fmla="*/ 20 w 70"/>
                  <a:gd name="T37" fmla="*/ 266 h 278"/>
                  <a:gd name="T38" fmla="*/ 30 w 70"/>
                  <a:gd name="T39" fmla="*/ 259 h 278"/>
                  <a:gd name="T40" fmla="*/ 32 w 70"/>
                  <a:gd name="T41" fmla="*/ 258 h 278"/>
                  <a:gd name="T42" fmla="*/ 36 w 70"/>
                  <a:gd name="T43" fmla="*/ 254 h 278"/>
                  <a:gd name="T44" fmla="*/ 39 w 70"/>
                  <a:gd name="T45" fmla="*/ 251 h 278"/>
                  <a:gd name="T46" fmla="*/ 44 w 70"/>
                  <a:gd name="T47" fmla="*/ 246 h 278"/>
                  <a:gd name="T48" fmla="*/ 47 w 70"/>
                  <a:gd name="T49" fmla="*/ 243 h 278"/>
                  <a:gd name="T50" fmla="*/ 49 w 70"/>
                  <a:gd name="T51" fmla="*/ 240 h 278"/>
                  <a:gd name="T52" fmla="*/ 53 w 70"/>
                  <a:gd name="T53" fmla="*/ 236 h 278"/>
                  <a:gd name="T54" fmla="*/ 55 w 70"/>
                  <a:gd name="T55" fmla="*/ 234 h 278"/>
                  <a:gd name="T56" fmla="*/ 57 w 70"/>
                  <a:gd name="T57" fmla="*/ 230 h 278"/>
                  <a:gd name="T58" fmla="*/ 60 w 70"/>
                  <a:gd name="T59" fmla="*/ 226 h 278"/>
                  <a:gd name="T60" fmla="*/ 61 w 70"/>
                  <a:gd name="T61" fmla="*/ 225 h 278"/>
                  <a:gd name="T62" fmla="*/ 63 w 70"/>
                  <a:gd name="T63" fmla="*/ 219 h 278"/>
                  <a:gd name="T64" fmla="*/ 64 w 70"/>
                  <a:gd name="T65" fmla="*/ 216 h 278"/>
                  <a:gd name="T66" fmla="*/ 64 w 70"/>
                  <a:gd name="T67" fmla="*/ 215 h 278"/>
                  <a:gd name="T68" fmla="*/ 68 w 70"/>
                  <a:gd name="T69" fmla="*/ 206 h 278"/>
                  <a:gd name="T70" fmla="*/ 68 w 70"/>
                  <a:gd name="T71" fmla="*/ 204 h 278"/>
                  <a:gd name="T72" fmla="*/ 69 w 70"/>
                  <a:gd name="T73" fmla="*/ 196 h 278"/>
                  <a:gd name="T74" fmla="*/ 69 w 70"/>
                  <a:gd name="T75" fmla="*/ 195 h 278"/>
                  <a:gd name="T76" fmla="*/ 69 w 70"/>
                  <a:gd name="T77" fmla="*/ 0 h 278"/>
                  <a:gd name="T78" fmla="*/ 68 w 70"/>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278">
                    <a:moveTo>
                      <a:pt x="68" y="10"/>
                    </a:moveTo>
                    <a:cubicBezTo>
                      <a:pt x="68" y="10"/>
                      <a:pt x="68" y="11"/>
                      <a:pt x="68" y="12"/>
                    </a:cubicBezTo>
                    <a:cubicBezTo>
                      <a:pt x="67" y="15"/>
                      <a:pt x="66" y="19"/>
                      <a:pt x="64" y="22"/>
                    </a:cubicBezTo>
                    <a:cubicBezTo>
                      <a:pt x="64" y="23"/>
                      <a:pt x="63" y="24"/>
                      <a:pt x="63" y="25"/>
                    </a:cubicBezTo>
                    <a:cubicBezTo>
                      <a:pt x="62" y="28"/>
                      <a:pt x="61" y="30"/>
                      <a:pt x="60" y="32"/>
                    </a:cubicBezTo>
                    <a:cubicBezTo>
                      <a:pt x="59" y="33"/>
                      <a:pt x="58" y="34"/>
                      <a:pt x="57" y="36"/>
                    </a:cubicBezTo>
                    <a:cubicBezTo>
                      <a:pt x="56" y="38"/>
                      <a:pt x="54" y="40"/>
                      <a:pt x="53" y="42"/>
                    </a:cubicBezTo>
                    <a:cubicBezTo>
                      <a:pt x="52" y="43"/>
                      <a:pt x="51" y="45"/>
                      <a:pt x="49" y="47"/>
                    </a:cubicBezTo>
                    <a:cubicBezTo>
                      <a:pt x="47" y="48"/>
                      <a:pt x="46" y="50"/>
                      <a:pt x="44" y="52"/>
                    </a:cubicBezTo>
                    <a:cubicBezTo>
                      <a:pt x="42" y="53"/>
                      <a:pt x="41" y="55"/>
                      <a:pt x="39" y="57"/>
                    </a:cubicBezTo>
                    <a:cubicBezTo>
                      <a:pt x="36" y="59"/>
                      <a:pt x="34" y="61"/>
                      <a:pt x="32" y="63"/>
                    </a:cubicBezTo>
                    <a:cubicBezTo>
                      <a:pt x="31" y="64"/>
                      <a:pt x="30" y="64"/>
                      <a:pt x="30" y="65"/>
                    </a:cubicBezTo>
                    <a:cubicBezTo>
                      <a:pt x="26" y="67"/>
                      <a:pt x="22" y="70"/>
                      <a:pt x="17" y="73"/>
                    </a:cubicBezTo>
                    <a:cubicBezTo>
                      <a:pt x="17" y="73"/>
                      <a:pt x="16" y="74"/>
                      <a:pt x="15" y="75"/>
                    </a:cubicBezTo>
                    <a:cubicBezTo>
                      <a:pt x="10" y="77"/>
                      <a:pt x="6" y="80"/>
                      <a:pt x="0" y="82"/>
                    </a:cubicBezTo>
                    <a:lnTo>
                      <a:pt x="0" y="277"/>
                    </a:lnTo>
                    <a:cubicBezTo>
                      <a:pt x="6" y="274"/>
                      <a:pt x="10" y="272"/>
                      <a:pt x="15" y="268"/>
                    </a:cubicBezTo>
                    <a:cubicBezTo>
                      <a:pt x="16" y="268"/>
                      <a:pt x="17" y="267"/>
                      <a:pt x="17" y="267"/>
                    </a:cubicBezTo>
                    <a:cubicBezTo>
                      <a:pt x="19" y="267"/>
                      <a:pt x="19" y="266"/>
                      <a:pt x="20" y="266"/>
                    </a:cubicBezTo>
                    <a:cubicBezTo>
                      <a:pt x="23" y="263"/>
                      <a:pt x="27" y="261"/>
                      <a:pt x="30" y="259"/>
                    </a:cubicBezTo>
                    <a:cubicBezTo>
                      <a:pt x="30" y="258"/>
                      <a:pt x="31" y="258"/>
                      <a:pt x="32" y="258"/>
                    </a:cubicBezTo>
                    <a:cubicBezTo>
                      <a:pt x="33" y="256"/>
                      <a:pt x="35" y="255"/>
                      <a:pt x="36" y="254"/>
                    </a:cubicBezTo>
                    <a:cubicBezTo>
                      <a:pt x="37" y="253"/>
                      <a:pt x="38" y="252"/>
                      <a:pt x="39" y="251"/>
                    </a:cubicBezTo>
                    <a:cubicBezTo>
                      <a:pt x="41" y="250"/>
                      <a:pt x="42" y="248"/>
                      <a:pt x="44" y="246"/>
                    </a:cubicBezTo>
                    <a:cubicBezTo>
                      <a:pt x="45" y="245"/>
                      <a:pt x="46" y="245"/>
                      <a:pt x="47" y="243"/>
                    </a:cubicBezTo>
                    <a:cubicBezTo>
                      <a:pt x="47" y="243"/>
                      <a:pt x="49" y="242"/>
                      <a:pt x="49" y="240"/>
                    </a:cubicBezTo>
                    <a:cubicBezTo>
                      <a:pt x="51" y="239"/>
                      <a:pt x="52" y="238"/>
                      <a:pt x="53" y="236"/>
                    </a:cubicBezTo>
                    <a:cubicBezTo>
                      <a:pt x="53" y="236"/>
                      <a:pt x="54" y="235"/>
                      <a:pt x="55" y="234"/>
                    </a:cubicBezTo>
                    <a:cubicBezTo>
                      <a:pt x="55" y="232"/>
                      <a:pt x="57" y="231"/>
                      <a:pt x="57" y="230"/>
                    </a:cubicBezTo>
                    <a:cubicBezTo>
                      <a:pt x="58" y="229"/>
                      <a:pt x="59" y="227"/>
                      <a:pt x="60" y="226"/>
                    </a:cubicBezTo>
                    <a:cubicBezTo>
                      <a:pt x="60" y="226"/>
                      <a:pt x="60" y="225"/>
                      <a:pt x="61" y="225"/>
                    </a:cubicBezTo>
                    <a:cubicBezTo>
                      <a:pt x="62" y="223"/>
                      <a:pt x="62" y="221"/>
                      <a:pt x="63" y="219"/>
                    </a:cubicBezTo>
                    <a:cubicBezTo>
                      <a:pt x="63" y="219"/>
                      <a:pt x="64" y="217"/>
                      <a:pt x="64" y="216"/>
                    </a:cubicBezTo>
                    <a:lnTo>
                      <a:pt x="64" y="215"/>
                    </a:lnTo>
                    <a:cubicBezTo>
                      <a:pt x="66" y="212"/>
                      <a:pt x="67" y="209"/>
                      <a:pt x="68" y="206"/>
                    </a:cubicBezTo>
                    <a:cubicBezTo>
                      <a:pt x="68" y="206"/>
                      <a:pt x="68" y="205"/>
                      <a:pt x="68" y="204"/>
                    </a:cubicBezTo>
                    <a:cubicBezTo>
                      <a:pt x="68" y="202"/>
                      <a:pt x="68" y="199"/>
                      <a:pt x="69" y="196"/>
                    </a:cubicBezTo>
                    <a:cubicBezTo>
                      <a:pt x="69" y="195"/>
                      <a:pt x="69" y="195"/>
                      <a:pt x="69" y="195"/>
                    </a:cubicBezTo>
                    <a:lnTo>
                      <a:pt x="69" y="0"/>
                    </a:lnTo>
                    <a:cubicBezTo>
                      <a:pt x="69" y="4"/>
                      <a:pt x="68" y="7"/>
                      <a:pt x="68" y="10"/>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7" name="Freeform 29">
                <a:extLst>
                  <a:ext uri="{FF2B5EF4-FFF2-40B4-BE49-F238E27FC236}">
                    <a16:creationId xmlns:a16="http://schemas.microsoft.com/office/drawing/2014/main" id="{B30351F4-7EBA-E8C0-A824-65826AFC3C33}"/>
                  </a:ext>
                </a:extLst>
              </p:cNvPr>
              <p:cNvSpPr>
                <a:spLocks noChangeArrowheads="1"/>
              </p:cNvSpPr>
              <p:nvPr/>
            </p:nvSpPr>
            <p:spPr bwMode="auto">
              <a:xfrm>
                <a:off x="6584373" y="2702795"/>
                <a:ext cx="50374" cy="198345"/>
              </a:xfrm>
              <a:custGeom>
                <a:avLst/>
                <a:gdLst>
                  <a:gd name="T0" fmla="*/ 0 w 70"/>
                  <a:gd name="T1" fmla="*/ 195 h 278"/>
                  <a:gd name="T2" fmla="*/ 0 w 70"/>
                  <a:gd name="T3" fmla="*/ 0 h 278"/>
                  <a:gd name="T4" fmla="*/ 69 w 70"/>
                  <a:gd name="T5" fmla="*/ 82 h 278"/>
                  <a:gd name="T6" fmla="*/ 69 w 70"/>
                  <a:gd name="T7" fmla="*/ 277 h 278"/>
                  <a:gd name="T8" fmla="*/ 0 w 70"/>
                  <a:gd name="T9" fmla="*/ 195 h 278"/>
                </a:gdLst>
                <a:ahLst/>
                <a:cxnLst>
                  <a:cxn ang="0">
                    <a:pos x="T0" y="T1"/>
                  </a:cxn>
                  <a:cxn ang="0">
                    <a:pos x="T2" y="T3"/>
                  </a:cxn>
                  <a:cxn ang="0">
                    <a:pos x="T4" y="T5"/>
                  </a:cxn>
                  <a:cxn ang="0">
                    <a:pos x="T6" y="T7"/>
                  </a:cxn>
                  <a:cxn ang="0">
                    <a:pos x="T8" y="T9"/>
                  </a:cxn>
                </a:cxnLst>
                <a:rect l="0" t="0" r="r" b="b"/>
                <a:pathLst>
                  <a:path w="70" h="278">
                    <a:moveTo>
                      <a:pt x="0" y="195"/>
                    </a:moveTo>
                    <a:lnTo>
                      <a:pt x="0" y="0"/>
                    </a:lnTo>
                    <a:cubicBezTo>
                      <a:pt x="0" y="30"/>
                      <a:pt x="23" y="59"/>
                      <a:pt x="69" y="82"/>
                    </a:cubicBezTo>
                    <a:lnTo>
                      <a:pt x="69" y="277"/>
                    </a:lnTo>
                    <a:cubicBezTo>
                      <a:pt x="23" y="254"/>
                      <a:pt x="0" y="224"/>
                      <a:pt x="0" y="195"/>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8" name="Freeform 30">
                <a:extLst>
                  <a:ext uri="{FF2B5EF4-FFF2-40B4-BE49-F238E27FC236}">
                    <a16:creationId xmlns:a16="http://schemas.microsoft.com/office/drawing/2014/main" id="{CA9DA738-5FB4-58DB-0658-9A7BD57C8012}"/>
                  </a:ext>
                </a:extLst>
              </p:cNvPr>
              <p:cNvSpPr>
                <a:spLocks noChangeArrowheads="1"/>
              </p:cNvSpPr>
              <p:nvPr/>
            </p:nvSpPr>
            <p:spPr bwMode="auto">
              <a:xfrm>
                <a:off x="7837417" y="2759465"/>
                <a:ext cx="969692" cy="623374"/>
              </a:xfrm>
              <a:custGeom>
                <a:avLst/>
                <a:gdLst>
                  <a:gd name="T0" fmla="*/ 1358 w 1359"/>
                  <a:gd name="T1" fmla="*/ 0 h 875"/>
                  <a:gd name="T2" fmla="*/ 1358 w 1359"/>
                  <a:gd name="T3" fmla="*/ 195 h 875"/>
                  <a:gd name="T4" fmla="*/ 0 w 1359"/>
                  <a:gd name="T5" fmla="*/ 874 h 875"/>
                  <a:gd name="T6" fmla="*/ 0 w 1359"/>
                  <a:gd name="T7" fmla="*/ 679 h 875"/>
                  <a:gd name="T8" fmla="*/ 1358 w 1359"/>
                  <a:gd name="T9" fmla="*/ 0 h 875"/>
                </a:gdLst>
                <a:ahLst/>
                <a:cxnLst>
                  <a:cxn ang="0">
                    <a:pos x="T0" y="T1"/>
                  </a:cxn>
                  <a:cxn ang="0">
                    <a:pos x="T2" y="T3"/>
                  </a:cxn>
                  <a:cxn ang="0">
                    <a:pos x="T4" y="T5"/>
                  </a:cxn>
                  <a:cxn ang="0">
                    <a:pos x="T6" y="T7"/>
                  </a:cxn>
                  <a:cxn ang="0">
                    <a:pos x="T8" y="T9"/>
                  </a:cxn>
                </a:cxnLst>
                <a:rect l="0" t="0" r="r" b="b"/>
                <a:pathLst>
                  <a:path w="1359" h="875">
                    <a:moveTo>
                      <a:pt x="1358" y="0"/>
                    </a:moveTo>
                    <a:lnTo>
                      <a:pt x="1358" y="195"/>
                    </a:lnTo>
                    <a:lnTo>
                      <a:pt x="0" y="874"/>
                    </a:lnTo>
                    <a:lnTo>
                      <a:pt x="0" y="679"/>
                    </a:lnTo>
                    <a:lnTo>
                      <a:pt x="1358" y="0"/>
                    </a:lnTo>
                  </a:path>
                </a:pathLst>
              </a:custGeom>
              <a:solidFill>
                <a:sysClr val="window" lastClr="FFFFFF">
                  <a:lumMod val="7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99" name="Freeform 31">
                <a:extLst>
                  <a:ext uri="{FF2B5EF4-FFF2-40B4-BE49-F238E27FC236}">
                    <a16:creationId xmlns:a16="http://schemas.microsoft.com/office/drawing/2014/main" id="{F5FE14C9-BBC5-93EF-FBC8-F634999D7864}"/>
                  </a:ext>
                </a:extLst>
              </p:cNvPr>
              <p:cNvSpPr>
                <a:spLocks noChangeArrowheads="1"/>
              </p:cNvSpPr>
              <p:nvPr/>
            </p:nvSpPr>
            <p:spPr bwMode="auto">
              <a:xfrm>
                <a:off x="6634746" y="2759465"/>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ysClr val="window" lastClr="FFFFFF">
                  <a:lumMod val="7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grpSp>
            <p:nvGrpSpPr>
              <p:cNvPr id="100" name="Group 99">
                <a:extLst>
                  <a:ext uri="{FF2B5EF4-FFF2-40B4-BE49-F238E27FC236}">
                    <a16:creationId xmlns:a16="http://schemas.microsoft.com/office/drawing/2014/main" id="{5D8F7B1D-B69D-DA09-410B-B54557B188BF}"/>
                  </a:ext>
                </a:extLst>
              </p:cNvPr>
              <p:cNvGrpSpPr/>
              <p:nvPr/>
            </p:nvGrpSpPr>
            <p:grpSpPr>
              <a:xfrm>
                <a:off x="1003514" y="1235663"/>
                <a:ext cx="9499421" cy="4990472"/>
                <a:chOff x="1003514" y="1235663"/>
                <a:chExt cx="9499421" cy="4990472"/>
              </a:xfrm>
            </p:grpSpPr>
            <p:sp>
              <p:nvSpPr>
                <p:cNvPr id="101" name="Freeform 12">
                  <a:extLst>
                    <a:ext uri="{FF2B5EF4-FFF2-40B4-BE49-F238E27FC236}">
                      <a16:creationId xmlns:a16="http://schemas.microsoft.com/office/drawing/2014/main" id="{CF4D9A5B-8121-FADF-9EDE-8E133BC2DADC}"/>
                    </a:ext>
                  </a:extLst>
                </p:cNvPr>
                <p:cNvSpPr>
                  <a:spLocks noChangeArrowheads="1"/>
                </p:cNvSpPr>
                <p:nvPr/>
              </p:nvSpPr>
              <p:spPr bwMode="auto">
                <a:xfrm>
                  <a:off x="1521050" y="2136091"/>
                  <a:ext cx="2304594" cy="1136554"/>
                </a:xfrm>
                <a:custGeom>
                  <a:avLst/>
                  <a:gdLst>
                    <a:gd name="T0" fmla="*/ 1614 w 3228"/>
                    <a:gd name="T1" fmla="*/ 0 h 1592"/>
                    <a:gd name="T2" fmla="*/ 1777 w 3228"/>
                    <a:gd name="T3" fmla="*/ 34 h 1592"/>
                    <a:gd name="T4" fmla="*/ 3136 w 3228"/>
                    <a:gd name="T5" fmla="*/ 713 h 1592"/>
                    <a:gd name="T6" fmla="*/ 3136 w 3228"/>
                    <a:gd name="T7" fmla="*/ 877 h 1592"/>
                    <a:gd name="T8" fmla="*/ 1777 w 3228"/>
                    <a:gd name="T9" fmla="*/ 1556 h 1592"/>
                    <a:gd name="T10" fmla="*/ 1614 w 3228"/>
                    <a:gd name="T11" fmla="*/ 1591 h 1592"/>
                    <a:gd name="T12" fmla="*/ 1449 w 3228"/>
                    <a:gd name="T13" fmla="*/ 1556 h 1592"/>
                    <a:gd name="T14" fmla="*/ 91 w 3228"/>
                    <a:gd name="T15" fmla="*/ 877 h 1592"/>
                    <a:gd name="T16" fmla="*/ 91 w 3228"/>
                    <a:gd name="T17" fmla="*/ 713 h 1592"/>
                    <a:gd name="T18" fmla="*/ 1449 w 3228"/>
                    <a:gd name="T19" fmla="*/ 34 h 1592"/>
                    <a:gd name="T20" fmla="*/ 1614 w 3228"/>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8" h="1592">
                      <a:moveTo>
                        <a:pt x="1614" y="0"/>
                      </a:moveTo>
                      <a:cubicBezTo>
                        <a:pt x="1673" y="0"/>
                        <a:pt x="1732" y="12"/>
                        <a:pt x="1777" y="34"/>
                      </a:cubicBezTo>
                      <a:lnTo>
                        <a:pt x="3136" y="713"/>
                      </a:lnTo>
                      <a:cubicBezTo>
                        <a:pt x="3227" y="758"/>
                        <a:pt x="3227" y="832"/>
                        <a:pt x="3136" y="877"/>
                      </a:cubicBezTo>
                      <a:lnTo>
                        <a:pt x="1777" y="1556"/>
                      </a:lnTo>
                      <a:cubicBezTo>
                        <a:pt x="1732" y="1579"/>
                        <a:pt x="1673" y="1591"/>
                        <a:pt x="1614" y="1591"/>
                      </a:cubicBezTo>
                      <a:cubicBezTo>
                        <a:pt x="1554" y="1591"/>
                        <a:pt x="1495" y="1579"/>
                        <a:pt x="1449" y="1556"/>
                      </a:cubicBezTo>
                      <a:lnTo>
                        <a:pt x="91" y="877"/>
                      </a:lnTo>
                      <a:cubicBezTo>
                        <a:pt x="0" y="832"/>
                        <a:pt x="0" y="758"/>
                        <a:pt x="91" y="713"/>
                      </a:cubicBezTo>
                      <a:lnTo>
                        <a:pt x="1449" y="34"/>
                      </a:lnTo>
                      <a:cubicBezTo>
                        <a:pt x="1495" y="12"/>
                        <a:pt x="1554" y="0"/>
                        <a:pt x="1614" y="0"/>
                      </a:cubicBezTo>
                    </a:path>
                  </a:pathLst>
                </a:custGeom>
                <a:solidFill>
                  <a:sysClr val="window" lastClr="FFFFFF">
                    <a:lumMod val="9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02" name="Freeform 6">
                  <a:extLst>
                    <a:ext uri="{FF2B5EF4-FFF2-40B4-BE49-F238E27FC236}">
                      <a16:creationId xmlns:a16="http://schemas.microsoft.com/office/drawing/2014/main" id="{AE5503E7-4A0F-2510-F8D5-F717FC214FB4}"/>
                    </a:ext>
                  </a:extLst>
                </p:cNvPr>
                <p:cNvSpPr>
                  <a:spLocks noChangeArrowheads="1"/>
                </p:cNvSpPr>
                <p:nvPr/>
              </p:nvSpPr>
              <p:spPr bwMode="auto">
                <a:xfrm>
                  <a:off x="5424594" y="2821684"/>
                  <a:ext cx="2087358" cy="1045253"/>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rgbClr val="1C3C5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03" name="Freeform 13">
                  <a:extLst>
                    <a:ext uri="{FF2B5EF4-FFF2-40B4-BE49-F238E27FC236}">
                      <a16:creationId xmlns:a16="http://schemas.microsoft.com/office/drawing/2014/main" id="{905DD00E-F1B7-F80C-983D-55C5D55C8BC7}"/>
                    </a:ext>
                  </a:extLst>
                </p:cNvPr>
                <p:cNvSpPr>
                  <a:spLocks noChangeArrowheads="1"/>
                </p:cNvSpPr>
                <p:nvPr/>
              </p:nvSpPr>
              <p:spPr bwMode="auto">
                <a:xfrm>
                  <a:off x="2556859" y="3244311"/>
                  <a:ext cx="236125" cy="163715"/>
                </a:xfrm>
                <a:custGeom>
                  <a:avLst/>
                  <a:gdLst>
                    <a:gd name="T0" fmla="*/ 300 w 329"/>
                    <a:gd name="T1" fmla="*/ 12 h 230"/>
                    <a:gd name="T2" fmla="*/ 276 w 329"/>
                    <a:gd name="T3" fmla="*/ 20 h 230"/>
                    <a:gd name="T4" fmla="*/ 254 w 329"/>
                    <a:gd name="T5" fmla="*/ 26 h 230"/>
                    <a:gd name="T6" fmla="*/ 230 w 329"/>
                    <a:gd name="T7" fmla="*/ 30 h 230"/>
                    <a:gd name="T8" fmla="*/ 205 w 329"/>
                    <a:gd name="T9" fmla="*/ 33 h 230"/>
                    <a:gd name="T10" fmla="*/ 183 w 329"/>
                    <a:gd name="T11" fmla="*/ 34 h 230"/>
                    <a:gd name="T12" fmla="*/ 148 w 329"/>
                    <a:gd name="T13" fmla="*/ 34 h 230"/>
                    <a:gd name="T14" fmla="*/ 122 w 329"/>
                    <a:gd name="T15" fmla="*/ 32 h 230"/>
                    <a:gd name="T16" fmla="*/ 100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3 w 329"/>
                    <a:gd name="T37" fmla="*/ 221 h 230"/>
                    <a:gd name="T38" fmla="*/ 100 w 329"/>
                    <a:gd name="T39" fmla="*/ 224 h 230"/>
                    <a:gd name="T40" fmla="*/ 120 w 329"/>
                    <a:gd name="T41" fmla="*/ 227 h 230"/>
                    <a:gd name="T42" fmla="*/ 139 w 329"/>
                    <a:gd name="T43" fmla="*/ 228 h 230"/>
                    <a:gd name="T44" fmla="*/ 148 w 329"/>
                    <a:gd name="T45" fmla="*/ 228 h 230"/>
                    <a:gd name="T46" fmla="*/ 165 w 329"/>
                    <a:gd name="T47" fmla="*/ 229 h 230"/>
                    <a:gd name="T48" fmla="*/ 183 w 329"/>
                    <a:gd name="T49" fmla="*/ 228 h 230"/>
                    <a:gd name="T50" fmla="*/ 202 w 329"/>
                    <a:gd name="T51" fmla="*/ 227 h 230"/>
                    <a:gd name="T52" fmla="*/ 229 w 329"/>
                    <a:gd name="T53" fmla="*/ 224 h 230"/>
                    <a:gd name="T54" fmla="*/ 252 w 329"/>
                    <a:gd name="T55" fmla="*/ 220 h 230"/>
                    <a:gd name="T56" fmla="*/ 273 w 329"/>
                    <a:gd name="T57" fmla="*/ 215 h 230"/>
                    <a:gd name="T58" fmla="*/ 293 w 329"/>
                    <a:gd name="T59" fmla="*/ 209 h 230"/>
                    <a:gd name="T60" fmla="*/ 314 w 329"/>
                    <a:gd name="T61" fmla="*/ 202 h 230"/>
                    <a:gd name="T62" fmla="*/ 328 w 329"/>
                    <a:gd name="T63" fmla="*/ 195 h 230"/>
                    <a:gd name="T64" fmla="*/ 314 w 329"/>
                    <a:gd name="T65"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4" y="7"/>
                      </a:moveTo>
                      <a:cubicBezTo>
                        <a:pt x="309" y="9"/>
                        <a:pt x="304" y="11"/>
                        <a:pt x="300" y="12"/>
                      </a:cubicBezTo>
                      <a:cubicBezTo>
                        <a:pt x="298" y="13"/>
                        <a:pt x="296" y="14"/>
                        <a:pt x="293" y="15"/>
                      </a:cubicBezTo>
                      <a:cubicBezTo>
                        <a:pt x="288" y="17"/>
                        <a:pt x="282" y="19"/>
                        <a:pt x="276" y="20"/>
                      </a:cubicBezTo>
                      <a:cubicBezTo>
                        <a:pt x="275" y="21"/>
                        <a:pt x="273" y="21"/>
                        <a:pt x="273" y="21"/>
                      </a:cubicBezTo>
                      <a:cubicBezTo>
                        <a:pt x="267" y="23"/>
                        <a:pt x="260" y="24"/>
                        <a:pt x="254" y="26"/>
                      </a:cubicBezTo>
                      <a:cubicBezTo>
                        <a:pt x="253" y="26"/>
                        <a:pt x="252" y="26"/>
                        <a:pt x="252" y="26"/>
                      </a:cubicBezTo>
                      <a:cubicBezTo>
                        <a:pt x="245" y="27"/>
                        <a:pt x="237" y="29"/>
                        <a:pt x="230" y="30"/>
                      </a:cubicBezTo>
                      <a:lnTo>
                        <a:pt x="229" y="30"/>
                      </a:lnTo>
                      <a:cubicBezTo>
                        <a:pt x="221" y="31"/>
                        <a:pt x="213" y="32"/>
                        <a:pt x="205" y="33"/>
                      </a:cubicBezTo>
                      <a:cubicBezTo>
                        <a:pt x="202" y="33"/>
                        <a:pt x="199" y="33"/>
                        <a:pt x="195" y="34"/>
                      </a:cubicBezTo>
                      <a:cubicBezTo>
                        <a:pt x="191" y="34"/>
                        <a:pt x="187" y="34"/>
                        <a:pt x="183" y="34"/>
                      </a:cubicBezTo>
                      <a:cubicBezTo>
                        <a:pt x="177" y="34"/>
                        <a:pt x="171" y="35"/>
                        <a:pt x="165" y="35"/>
                      </a:cubicBezTo>
                      <a:cubicBezTo>
                        <a:pt x="159" y="35"/>
                        <a:pt x="154" y="34"/>
                        <a:pt x="148" y="34"/>
                      </a:cubicBezTo>
                      <a:cubicBezTo>
                        <a:pt x="145" y="34"/>
                        <a:pt x="143" y="34"/>
                        <a:pt x="141" y="34"/>
                      </a:cubicBezTo>
                      <a:cubicBezTo>
                        <a:pt x="135" y="34"/>
                        <a:pt x="128" y="33"/>
                        <a:pt x="122" y="32"/>
                      </a:cubicBezTo>
                      <a:cubicBezTo>
                        <a:pt x="121" y="32"/>
                        <a:pt x="120" y="32"/>
                        <a:pt x="120" y="32"/>
                      </a:cubicBezTo>
                      <a:cubicBezTo>
                        <a:pt x="113" y="32"/>
                        <a:pt x="106" y="31"/>
                        <a:pt x="100" y="30"/>
                      </a:cubicBezTo>
                      <a:cubicBezTo>
                        <a:pt x="97" y="29"/>
                        <a:pt x="96" y="29"/>
                        <a:pt x="93" y="29"/>
                      </a:cubicBezTo>
                      <a:cubicBezTo>
                        <a:pt x="89" y="28"/>
                        <a:pt x="84" y="27"/>
                        <a:pt x="79" y="26"/>
                      </a:cubicBezTo>
                      <a:cubicBezTo>
                        <a:pt x="77" y="26"/>
                        <a:pt x="74" y="25"/>
                        <a:pt x="71" y="24"/>
                      </a:cubicBezTo>
                      <a:cubicBezTo>
                        <a:pt x="67" y="24"/>
                        <a:pt x="63" y="23"/>
                        <a:pt x="60" y="22"/>
                      </a:cubicBezTo>
                      <a:cubicBezTo>
                        <a:pt x="56" y="21"/>
                        <a:pt x="52" y="20"/>
                        <a:pt x="50" y="19"/>
                      </a:cubicBezTo>
                      <a:cubicBezTo>
                        <a:pt x="46" y="18"/>
                        <a:pt x="43" y="17"/>
                        <a:pt x="40" y="16"/>
                      </a:cubicBezTo>
                      <a:cubicBezTo>
                        <a:pt x="33" y="14"/>
                        <a:pt x="26" y="12"/>
                        <a:pt x="20" y="9"/>
                      </a:cubicBezTo>
                      <a:cubicBezTo>
                        <a:pt x="20" y="9"/>
                        <a:pt x="19" y="9"/>
                        <a:pt x="18" y="8"/>
                      </a:cubicBezTo>
                      <a:cubicBezTo>
                        <a:pt x="12" y="6"/>
                        <a:pt x="6" y="4"/>
                        <a:pt x="0" y="0"/>
                      </a:cubicBezTo>
                      <a:lnTo>
                        <a:pt x="0" y="195"/>
                      </a:lnTo>
                      <a:cubicBezTo>
                        <a:pt x="6" y="197"/>
                        <a:pt x="12" y="200"/>
                        <a:pt x="18" y="203"/>
                      </a:cubicBezTo>
                      <a:cubicBezTo>
                        <a:pt x="19" y="203"/>
                        <a:pt x="20" y="204"/>
                        <a:pt x="20" y="204"/>
                      </a:cubicBezTo>
                      <a:cubicBezTo>
                        <a:pt x="26" y="206"/>
                        <a:pt x="33" y="208"/>
                        <a:pt x="40" y="210"/>
                      </a:cubicBezTo>
                      <a:cubicBezTo>
                        <a:pt x="41" y="211"/>
                        <a:pt x="41" y="211"/>
                        <a:pt x="42" y="212"/>
                      </a:cubicBezTo>
                      <a:cubicBezTo>
                        <a:pt x="45" y="212"/>
                        <a:pt x="47" y="213"/>
                        <a:pt x="50" y="213"/>
                      </a:cubicBezTo>
                      <a:cubicBezTo>
                        <a:pt x="52" y="214"/>
                        <a:pt x="56" y="215"/>
                        <a:pt x="60" y="216"/>
                      </a:cubicBezTo>
                      <a:cubicBezTo>
                        <a:pt x="61" y="216"/>
                        <a:pt x="62" y="217"/>
                        <a:pt x="63" y="217"/>
                      </a:cubicBezTo>
                      <a:cubicBezTo>
                        <a:pt x="65" y="218"/>
                        <a:pt x="68" y="218"/>
                        <a:pt x="71" y="219"/>
                      </a:cubicBezTo>
                      <a:cubicBezTo>
                        <a:pt x="74" y="219"/>
                        <a:pt x="77" y="220"/>
                        <a:pt x="79" y="221"/>
                      </a:cubicBezTo>
                      <a:cubicBezTo>
                        <a:pt x="81" y="221"/>
                        <a:pt x="81" y="221"/>
                        <a:pt x="83" y="221"/>
                      </a:cubicBezTo>
                      <a:cubicBezTo>
                        <a:pt x="86" y="222"/>
                        <a:pt x="89" y="223"/>
                        <a:pt x="93" y="223"/>
                      </a:cubicBezTo>
                      <a:cubicBezTo>
                        <a:pt x="96" y="223"/>
                        <a:pt x="97" y="224"/>
                        <a:pt x="100" y="224"/>
                      </a:cubicBezTo>
                      <a:lnTo>
                        <a:pt x="101" y="224"/>
                      </a:lnTo>
                      <a:cubicBezTo>
                        <a:pt x="107" y="225"/>
                        <a:pt x="114" y="226"/>
                        <a:pt x="120" y="227"/>
                      </a:cubicBezTo>
                      <a:cubicBezTo>
                        <a:pt x="120" y="227"/>
                        <a:pt x="121" y="227"/>
                        <a:pt x="122" y="227"/>
                      </a:cubicBezTo>
                      <a:cubicBezTo>
                        <a:pt x="128" y="227"/>
                        <a:pt x="133" y="227"/>
                        <a:pt x="139" y="228"/>
                      </a:cubicBezTo>
                      <a:cubicBezTo>
                        <a:pt x="139" y="228"/>
                        <a:pt x="140" y="228"/>
                        <a:pt x="141" y="228"/>
                      </a:cubicBezTo>
                      <a:cubicBezTo>
                        <a:pt x="143" y="228"/>
                        <a:pt x="145" y="228"/>
                        <a:pt x="148" y="228"/>
                      </a:cubicBezTo>
                      <a:cubicBezTo>
                        <a:pt x="152" y="229"/>
                        <a:pt x="155" y="229"/>
                        <a:pt x="158" y="229"/>
                      </a:cubicBezTo>
                      <a:cubicBezTo>
                        <a:pt x="160" y="229"/>
                        <a:pt x="163" y="229"/>
                        <a:pt x="165" y="229"/>
                      </a:cubicBezTo>
                      <a:cubicBezTo>
                        <a:pt x="169" y="229"/>
                        <a:pt x="174" y="229"/>
                        <a:pt x="180" y="229"/>
                      </a:cubicBezTo>
                      <a:cubicBezTo>
                        <a:pt x="180" y="229"/>
                        <a:pt x="182" y="228"/>
                        <a:pt x="183" y="228"/>
                      </a:cubicBezTo>
                      <a:cubicBezTo>
                        <a:pt x="187" y="228"/>
                        <a:pt x="191" y="228"/>
                        <a:pt x="195" y="227"/>
                      </a:cubicBezTo>
                      <a:cubicBezTo>
                        <a:pt x="198" y="227"/>
                        <a:pt x="200" y="227"/>
                        <a:pt x="202" y="227"/>
                      </a:cubicBezTo>
                      <a:cubicBezTo>
                        <a:pt x="204" y="227"/>
                        <a:pt x="204" y="227"/>
                        <a:pt x="205" y="227"/>
                      </a:cubicBezTo>
                      <a:cubicBezTo>
                        <a:pt x="213" y="226"/>
                        <a:pt x="221" y="225"/>
                        <a:pt x="229" y="224"/>
                      </a:cubicBezTo>
                      <a:lnTo>
                        <a:pt x="230" y="224"/>
                      </a:lnTo>
                      <a:cubicBezTo>
                        <a:pt x="237" y="223"/>
                        <a:pt x="245" y="222"/>
                        <a:pt x="252" y="220"/>
                      </a:cubicBezTo>
                      <a:cubicBezTo>
                        <a:pt x="252" y="220"/>
                        <a:pt x="253" y="220"/>
                        <a:pt x="254" y="219"/>
                      </a:cubicBezTo>
                      <a:cubicBezTo>
                        <a:pt x="260" y="218"/>
                        <a:pt x="267" y="217"/>
                        <a:pt x="273" y="215"/>
                      </a:cubicBezTo>
                      <a:cubicBezTo>
                        <a:pt x="274" y="215"/>
                        <a:pt x="275" y="214"/>
                        <a:pt x="276" y="214"/>
                      </a:cubicBezTo>
                      <a:cubicBezTo>
                        <a:pt x="282" y="213"/>
                        <a:pt x="288" y="211"/>
                        <a:pt x="293" y="209"/>
                      </a:cubicBezTo>
                      <a:cubicBezTo>
                        <a:pt x="296" y="208"/>
                        <a:pt x="298" y="207"/>
                        <a:pt x="300" y="207"/>
                      </a:cubicBezTo>
                      <a:cubicBezTo>
                        <a:pt x="304" y="205"/>
                        <a:pt x="309" y="204"/>
                        <a:pt x="314" y="202"/>
                      </a:cubicBezTo>
                      <a:cubicBezTo>
                        <a:pt x="314" y="201"/>
                        <a:pt x="315" y="201"/>
                        <a:pt x="315" y="200"/>
                      </a:cubicBezTo>
                      <a:cubicBezTo>
                        <a:pt x="320" y="199"/>
                        <a:pt x="324" y="197"/>
                        <a:pt x="328" y="195"/>
                      </a:cubicBezTo>
                      <a:lnTo>
                        <a:pt x="328" y="0"/>
                      </a:lnTo>
                      <a:cubicBezTo>
                        <a:pt x="323" y="3"/>
                        <a:pt x="319" y="5"/>
                        <a:pt x="314" y="7"/>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04" name="Freeform 15">
                  <a:extLst>
                    <a:ext uri="{FF2B5EF4-FFF2-40B4-BE49-F238E27FC236}">
                      <a16:creationId xmlns:a16="http://schemas.microsoft.com/office/drawing/2014/main" id="{A6233111-6623-27C0-4CE2-348A32C18B34}"/>
                    </a:ext>
                  </a:extLst>
                </p:cNvPr>
                <p:cNvSpPr>
                  <a:spLocks noChangeArrowheads="1"/>
                </p:cNvSpPr>
                <p:nvPr/>
              </p:nvSpPr>
              <p:spPr bwMode="auto">
                <a:xfrm>
                  <a:off x="2037379" y="1235663"/>
                  <a:ext cx="1271934" cy="1467132"/>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rgbClr val="629F4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05" name="Freeform 22">
                  <a:extLst>
                    <a:ext uri="{FF2B5EF4-FFF2-40B4-BE49-F238E27FC236}">
                      <a16:creationId xmlns:a16="http://schemas.microsoft.com/office/drawing/2014/main" id="{C5257904-2788-7522-DEE7-7A81071CB596}"/>
                    </a:ext>
                  </a:extLst>
                </p:cNvPr>
                <p:cNvSpPr>
                  <a:spLocks noChangeArrowheads="1"/>
                </p:cNvSpPr>
                <p:nvPr/>
              </p:nvSpPr>
              <p:spPr bwMode="auto">
                <a:xfrm>
                  <a:off x="4044841" y="3162454"/>
                  <a:ext cx="2304594" cy="1136554"/>
                </a:xfrm>
                <a:custGeom>
                  <a:avLst/>
                  <a:gdLst>
                    <a:gd name="T0" fmla="*/ 1611 w 3226"/>
                    <a:gd name="T1" fmla="*/ 0 h 1591"/>
                    <a:gd name="T2" fmla="*/ 1776 w 3226"/>
                    <a:gd name="T3" fmla="*/ 33 h 1591"/>
                    <a:gd name="T4" fmla="*/ 3134 w 3226"/>
                    <a:gd name="T5" fmla="*/ 713 h 1591"/>
                    <a:gd name="T6" fmla="*/ 3134 w 3226"/>
                    <a:gd name="T7" fmla="*/ 877 h 1591"/>
                    <a:gd name="T8" fmla="*/ 1776 w 3226"/>
                    <a:gd name="T9" fmla="*/ 1556 h 1591"/>
                    <a:gd name="T10" fmla="*/ 1611 w 3226"/>
                    <a:gd name="T11" fmla="*/ 1590 h 1591"/>
                    <a:gd name="T12" fmla="*/ 1448 w 3226"/>
                    <a:gd name="T13" fmla="*/ 1556 h 1591"/>
                    <a:gd name="T14" fmla="*/ 89 w 3226"/>
                    <a:gd name="T15" fmla="*/ 877 h 1591"/>
                    <a:gd name="T16" fmla="*/ 89 w 3226"/>
                    <a:gd name="T17" fmla="*/ 713 h 1591"/>
                    <a:gd name="T18" fmla="*/ 1448 w 3226"/>
                    <a:gd name="T19" fmla="*/ 33 h 1591"/>
                    <a:gd name="T20" fmla="*/ 1611 w 3226"/>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6" h="1591">
                      <a:moveTo>
                        <a:pt x="1611" y="0"/>
                      </a:moveTo>
                      <a:cubicBezTo>
                        <a:pt x="1672" y="0"/>
                        <a:pt x="1731" y="11"/>
                        <a:pt x="1776" y="33"/>
                      </a:cubicBezTo>
                      <a:lnTo>
                        <a:pt x="3134" y="713"/>
                      </a:lnTo>
                      <a:cubicBezTo>
                        <a:pt x="3225" y="758"/>
                        <a:pt x="3225" y="831"/>
                        <a:pt x="3134" y="877"/>
                      </a:cubicBezTo>
                      <a:lnTo>
                        <a:pt x="1776" y="1556"/>
                      </a:lnTo>
                      <a:cubicBezTo>
                        <a:pt x="1731" y="1579"/>
                        <a:pt x="1672" y="1590"/>
                        <a:pt x="1611" y="1590"/>
                      </a:cubicBezTo>
                      <a:cubicBezTo>
                        <a:pt x="1552" y="1590"/>
                        <a:pt x="1493" y="1579"/>
                        <a:pt x="1448" y="1556"/>
                      </a:cubicBezTo>
                      <a:lnTo>
                        <a:pt x="89" y="877"/>
                      </a:lnTo>
                      <a:cubicBezTo>
                        <a:pt x="0" y="831"/>
                        <a:pt x="0" y="758"/>
                        <a:pt x="89" y="713"/>
                      </a:cubicBezTo>
                      <a:lnTo>
                        <a:pt x="1448" y="33"/>
                      </a:lnTo>
                      <a:cubicBezTo>
                        <a:pt x="1493" y="11"/>
                        <a:pt x="1552" y="0"/>
                        <a:pt x="1611" y="0"/>
                      </a:cubicBezTo>
                    </a:path>
                  </a:pathLst>
                </a:custGeom>
                <a:solidFill>
                  <a:sysClr val="window" lastClr="FFFFFF">
                    <a:lumMod val="9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06" name="Freeform 25">
                  <a:extLst>
                    <a:ext uri="{FF2B5EF4-FFF2-40B4-BE49-F238E27FC236}">
                      <a16:creationId xmlns:a16="http://schemas.microsoft.com/office/drawing/2014/main" id="{D37FDFAF-5FD4-4C94-080A-2AE74F4B71B5}"/>
                    </a:ext>
                  </a:extLst>
                </p:cNvPr>
                <p:cNvSpPr>
                  <a:spLocks noChangeArrowheads="1"/>
                </p:cNvSpPr>
                <p:nvPr/>
              </p:nvSpPr>
              <p:spPr bwMode="auto">
                <a:xfrm>
                  <a:off x="4561170" y="2262025"/>
                  <a:ext cx="1271934" cy="1467132"/>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9" y="0"/>
                        <a:pt x="0" y="398"/>
                        <a:pt x="0" y="889"/>
                      </a:cubicBezTo>
                      <a:cubicBezTo>
                        <a:pt x="0" y="1323"/>
                        <a:pt x="311" y="1685"/>
                        <a:pt x="722" y="1763"/>
                      </a:cubicBezTo>
                      <a:lnTo>
                        <a:pt x="889" y="2053"/>
                      </a:lnTo>
                      <a:lnTo>
                        <a:pt x="1057" y="1763"/>
                      </a:lnTo>
                      <a:cubicBezTo>
                        <a:pt x="1468" y="1685"/>
                        <a:pt x="1779" y="1323"/>
                        <a:pt x="1779" y="889"/>
                      </a:cubicBezTo>
                    </a:path>
                  </a:pathLst>
                </a:custGeom>
                <a:solidFill>
                  <a:srgbClr val="1C3C5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07" name="TextBox 106">
                  <a:extLst>
                    <a:ext uri="{FF2B5EF4-FFF2-40B4-BE49-F238E27FC236}">
                      <a16:creationId xmlns:a16="http://schemas.microsoft.com/office/drawing/2014/main" id="{451E96B3-6559-0926-7447-AB1DEE965233}"/>
                    </a:ext>
                  </a:extLst>
                </p:cNvPr>
                <p:cNvSpPr txBox="1"/>
                <p:nvPr/>
              </p:nvSpPr>
              <p:spPr>
                <a:xfrm>
                  <a:off x="4938524" y="2497815"/>
                  <a:ext cx="514885" cy="7848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rPr>
                    <a:t>2</a:t>
                  </a:r>
                </a:p>
              </p:txBody>
            </p:sp>
            <p:sp>
              <p:nvSpPr>
                <p:cNvPr id="108" name="Subtitle 2">
                  <a:extLst>
                    <a:ext uri="{FF2B5EF4-FFF2-40B4-BE49-F238E27FC236}">
                      <a16:creationId xmlns:a16="http://schemas.microsoft.com/office/drawing/2014/main" id="{C511CF8D-B502-CD48-0B6D-0601CA4AEEE0}"/>
                    </a:ext>
                  </a:extLst>
                </p:cNvPr>
                <p:cNvSpPr txBox="1">
                  <a:spLocks/>
                </p:cNvSpPr>
                <p:nvPr/>
              </p:nvSpPr>
              <p:spPr>
                <a:xfrm>
                  <a:off x="1481431" y="4059323"/>
                  <a:ext cx="2150854" cy="120032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Open Sans"/>
                      <a:ea typeface="Lato Light" panose="020F0502020204030203" pitchFamily="34" charset="0"/>
                      <a:cs typeface="Mukta ExtraLight" panose="020B0000000000000000" pitchFamily="34" charset="77"/>
                    </a:rPr>
                    <a:t>Gather preliminary information on community alignment with standards</a:t>
                  </a:r>
                </a:p>
              </p:txBody>
            </p:sp>
            <p:sp>
              <p:nvSpPr>
                <p:cNvPr id="109" name="TextBox 108">
                  <a:extLst>
                    <a:ext uri="{FF2B5EF4-FFF2-40B4-BE49-F238E27FC236}">
                      <a16:creationId xmlns:a16="http://schemas.microsoft.com/office/drawing/2014/main" id="{959C7147-8826-0BBD-1B76-1B93F7AD7079}"/>
                    </a:ext>
                  </a:extLst>
                </p:cNvPr>
                <p:cNvSpPr txBox="1"/>
                <p:nvPr/>
              </p:nvSpPr>
              <p:spPr>
                <a:xfrm>
                  <a:off x="1003514" y="3583371"/>
                  <a:ext cx="2983509" cy="400110"/>
                </a:xfrm>
                <a:prstGeom prst="rect">
                  <a:avLst/>
                </a:prstGeom>
                <a:noFill/>
              </p:spPr>
              <p:txBody>
                <a:bodyPr wrap="none" rtlCol="0" anchor="b" anchorCtr="0">
                  <a:spAutoFit/>
                </a:bodyPr>
                <a:lstStyle>
                  <a:defPPr>
                    <a:defRPr lang="en-US"/>
                  </a:defPPr>
                  <a:lvl1pPr algn="ctr">
                    <a:defRPr sz="2000" b="1">
                      <a:solidFill>
                        <a:schemeClr val="tx2"/>
                      </a:solidFill>
                      <a:latin typeface="Poppins" pitchFamily="2" charset="77"/>
                      <a:ea typeface="League Spartan" charset="0"/>
                      <a:cs typeface="Poppi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C3C50"/>
                      </a:solidFill>
                      <a:effectLst/>
                      <a:uLnTx/>
                      <a:uFillTx/>
                      <a:latin typeface="Open Sans"/>
                      <a:ea typeface="Open Sans" panose="020B0606030504020204" pitchFamily="34" charset="0"/>
                      <a:cs typeface="Open Sans" panose="020B0606030504020204" pitchFamily="34" charset="0"/>
                    </a:rPr>
                    <a:t>Testing and Discovery</a:t>
                  </a:r>
                </a:p>
              </p:txBody>
            </p:sp>
            <p:sp>
              <p:nvSpPr>
                <p:cNvPr id="110" name="Freeform 32">
                  <a:extLst>
                    <a:ext uri="{FF2B5EF4-FFF2-40B4-BE49-F238E27FC236}">
                      <a16:creationId xmlns:a16="http://schemas.microsoft.com/office/drawing/2014/main" id="{5BDEC531-1C43-9EB4-9B56-EA61D7D334EC}"/>
                    </a:ext>
                  </a:extLst>
                </p:cNvPr>
                <p:cNvSpPr>
                  <a:spLocks noChangeArrowheads="1"/>
                </p:cNvSpPr>
                <p:nvPr/>
              </p:nvSpPr>
              <p:spPr bwMode="auto">
                <a:xfrm>
                  <a:off x="6568632" y="2136091"/>
                  <a:ext cx="2304594" cy="1136554"/>
                </a:xfrm>
                <a:custGeom>
                  <a:avLst/>
                  <a:gdLst>
                    <a:gd name="T0" fmla="*/ 1613 w 3227"/>
                    <a:gd name="T1" fmla="*/ 0 h 1592"/>
                    <a:gd name="T2" fmla="*/ 1777 w 3227"/>
                    <a:gd name="T3" fmla="*/ 34 h 1592"/>
                    <a:gd name="T4" fmla="*/ 3135 w 3227"/>
                    <a:gd name="T5" fmla="*/ 713 h 1592"/>
                    <a:gd name="T6" fmla="*/ 3135 w 3227"/>
                    <a:gd name="T7" fmla="*/ 877 h 1592"/>
                    <a:gd name="T8" fmla="*/ 1777 w 3227"/>
                    <a:gd name="T9" fmla="*/ 1556 h 1592"/>
                    <a:gd name="T10" fmla="*/ 1613 w 3227"/>
                    <a:gd name="T11" fmla="*/ 1591 h 1592"/>
                    <a:gd name="T12" fmla="*/ 1449 w 3227"/>
                    <a:gd name="T13" fmla="*/ 1556 h 1592"/>
                    <a:gd name="T14" fmla="*/ 91 w 3227"/>
                    <a:gd name="T15" fmla="*/ 877 h 1592"/>
                    <a:gd name="T16" fmla="*/ 91 w 3227"/>
                    <a:gd name="T17" fmla="*/ 713 h 1592"/>
                    <a:gd name="T18" fmla="*/ 1449 w 3227"/>
                    <a:gd name="T19" fmla="*/ 34 h 1592"/>
                    <a:gd name="T20" fmla="*/ 1613 w 3227"/>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2">
                      <a:moveTo>
                        <a:pt x="1613" y="0"/>
                      </a:moveTo>
                      <a:cubicBezTo>
                        <a:pt x="1672" y="0"/>
                        <a:pt x="1732" y="12"/>
                        <a:pt x="1777" y="34"/>
                      </a:cubicBezTo>
                      <a:lnTo>
                        <a:pt x="3135" y="713"/>
                      </a:lnTo>
                      <a:cubicBezTo>
                        <a:pt x="3226" y="758"/>
                        <a:pt x="3226" y="832"/>
                        <a:pt x="3135" y="877"/>
                      </a:cubicBezTo>
                      <a:lnTo>
                        <a:pt x="1777" y="1556"/>
                      </a:lnTo>
                      <a:cubicBezTo>
                        <a:pt x="1732" y="1579"/>
                        <a:pt x="1672" y="1591"/>
                        <a:pt x="1613" y="1591"/>
                      </a:cubicBezTo>
                      <a:cubicBezTo>
                        <a:pt x="1554" y="1591"/>
                        <a:pt x="1494" y="1579"/>
                        <a:pt x="1449" y="1556"/>
                      </a:cubicBezTo>
                      <a:lnTo>
                        <a:pt x="91" y="877"/>
                      </a:lnTo>
                      <a:cubicBezTo>
                        <a:pt x="0" y="832"/>
                        <a:pt x="0" y="758"/>
                        <a:pt x="91" y="713"/>
                      </a:cubicBezTo>
                      <a:lnTo>
                        <a:pt x="1449" y="34"/>
                      </a:lnTo>
                      <a:cubicBezTo>
                        <a:pt x="1494" y="12"/>
                        <a:pt x="1554" y="0"/>
                        <a:pt x="1613" y="0"/>
                      </a:cubicBezTo>
                    </a:path>
                  </a:pathLst>
                </a:custGeom>
                <a:solidFill>
                  <a:sysClr val="window" lastClr="FFFFFF">
                    <a:lumMod val="9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11" name="Freeform 33">
                  <a:extLst>
                    <a:ext uri="{FF2B5EF4-FFF2-40B4-BE49-F238E27FC236}">
                      <a16:creationId xmlns:a16="http://schemas.microsoft.com/office/drawing/2014/main" id="{748D7B78-311C-C03A-92BE-62D300CC5978}"/>
                    </a:ext>
                  </a:extLst>
                </p:cNvPr>
                <p:cNvSpPr>
                  <a:spLocks noChangeArrowheads="1"/>
                </p:cNvSpPr>
                <p:nvPr/>
              </p:nvSpPr>
              <p:spPr bwMode="auto">
                <a:xfrm>
                  <a:off x="7604438" y="3244311"/>
                  <a:ext cx="236128" cy="163715"/>
                </a:xfrm>
                <a:custGeom>
                  <a:avLst/>
                  <a:gdLst>
                    <a:gd name="T0" fmla="*/ 300 w 329"/>
                    <a:gd name="T1" fmla="*/ 12 h 230"/>
                    <a:gd name="T2" fmla="*/ 275 w 329"/>
                    <a:gd name="T3" fmla="*/ 20 h 230"/>
                    <a:gd name="T4" fmla="*/ 254 w 329"/>
                    <a:gd name="T5" fmla="*/ 26 h 230"/>
                    <a:gd name="T6" fmla="*/ 230 w 329"/>
                    <a:gd name="T7" fmla="*/ 30 h 230"/>
                    <a:gd name="T8" fmla="*/ 205 w 329"/>
                    <a:gd name="T9" fmla="*/ 33 h 230"/>
                    <a:gd name="T10" fmla="*/ 182 w 329"/>
                    <a:gd name="T11" fmla="*/ 34 h 230"/>
                    <a:gd name="T12" fmla="*/ 148 w 329"/>
                    <a:gd name="T13" fmla="*/ 34 h 230"/>
                    <a:gd name="T14" fmla="*/ 121 w 329"/>
                    <a:gd name="T15" fmla="*/ 32 h 230"/>
                    <a:gd name="T16" fmla="*/ 99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2 w 329"/>
                    <a:gd name="T37" fmla="*/ 221 h 230"/>
                    <a:gd name="T38" fmla="*/ 99 w 329"/>
                    <a:gd name="T39" fmla="*/ 224 h 230"/>
                    <a:gd name="T40" fmla="*/ 119 w 329"/>
                    <a:gd name="T41" fmla="*/ 227 h 230"/>
                    <a:gd name="T42" fmla="*/ 138 w 329"/>
                    <a:gd name="T43" fmla="*/ 228 h 230"/>
                    <a:gd name="T44" fmla="*/ 148 w 329"/>
                    <a:gd name="T45" fmla="*/ 228 h 230"/>
                    <a:gd name="T46" fmla="*/ 164 w 329"/>
                    <a:gd name="T47" fmla="*/ 229 h 230"/>
                    <a:gd name="T48" fmla="*/ 182 w 329"/>
                    <a:gd name="T49" fmla="*/ 228 h 230"/>
                    <a:gd name="T50" fmla="*/ 202 w 329"/>
                    <a:gd name="T51" fmla="*/ 227 h 230"/>
                    <a:gd name="T52" fmla="*/ 228 w 329"/>
                    <a:gd name="T53" fmla="*/ 224 h 230"/>
                    <a:gd name="T54" fmla="*/ 230 w 329"/>
                    <a:gd name="T55" fmla="*/ 224 h 230"/>
                    <a:gd name="T56" fmla="*/ 254 w 329"/>
                    <a:gd name="T57" fmla="*/ 219 h 230"/>
                    <a:gd name="T58" fmla="*/ 275 w 329"/>
                    <a:gd name="T59" fmla="*/ 214 h 230"/>
                    <a:gd name="T60" fmla="*/ 300 w 329"/>
                    <a:gd name="T61" fmla="*/ 207 h 230"/>
                    <a:gd name="T62" fmla="*/ 315 w 329"/>
                    <a:gd name="T63" fmla="*/ 200 h 230"/>
                    <a:gd name="T64" fmla="*/ 328 w 329"/>
                    <a:gd name="T6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3" y="7"/>
                      </a:moveTo>
                      <a:cubicBezTo>
                        <a:pt x="309" y="9"/>
                        <a:pt x="305" y="11"/>
                        <a:pt x="300" y="12"/>
                      </a:cubicBezTo>
                      <a:cubicBezTo>
                        <a:pt x="298" y="13"/>
                        <a:pt x="296" y="14"/>
                        <a:pt x="293" y="15"/>
                      </a:cubicBezTo>
                      <a:cubicBezTo>
                        <a:pt x="288" y="17"/>
                        <a:pt x="281" y="19"/>
                        <a:pt x="275" y="20"/>
                      </a:cubicBezTo>
                      <a:cubicBezTo>
                        <a:pt x="274" y="21"/>
                        <a:pt x="274" y="21"/>
                        <a:pt x="272" y="21"/>
                      </a:cubicBezTo>
                      <a:cubicBezTo>
                        <a:pt x="266" y="23"/>
                        <a:pt x="260" y="24"/>
                        <a:pt x="254" y="26"/>
                      </a:cubicBezTo>
                      <a:cubicBezTo>
                        <a:pt x="253" y="26"/>
                        <a:pt x="252" y="26"/>
                        <a:pt x="251" y="26"/>
                      </a:cubicBezTo>
                      <a:cubicBezTo>
                        <a:pt x="244" y="27"/>
                        <a:pt x="238" y="29"/>
                        <a:pt x="230" y="30"/>
                      </a:cubicBezTo>
                      <a:cubicBezTo>
                        <a:pt x="229" y="30"/>
                        <a:pt x="229" y="30"/>
                        <a:pt x="228" y="30"/>
                      </a:cubicBezTo>
                      <a:cubicBezTo>
                        <a:pt x="220" y="31"/>
                        <a:pt x="213" y="32"/>
                        <a:pt x="205" y="33"/>
                      </a:cubicBezTo>
                      <a:cubicBezTo>
                        <a:pt x="201" y="33"/>
                        <a:pt x="198" y="33"/>
                        <a:pt x="195" y="34"/>
                      </a:cubicBezTo>
                      <a:cubicBezTo>
                        <a:pt x="191" y="34"/>
                        <a:pt x="187" y="34"/>
                        <a:pt x="182" y="34"/>
                      </a:cubicBezTo>
                      <a:cubicBezTo>
                        <a:pt x="176" y="34"/>
                        <a:pt x="170" y="35"/>
                        <a:pt x="164" y="35"/>
                      </a:cubicBezTo>
                      <a:cubicBezTo>
                        <a:pt x="159" y="35"/>
                        <a:pt x="153" y="34"/>
                        <a:pt x="148" y="34"/>
                      </a:cubicBezTo>
                      <a:cubicBezTo>
                        <a:pt x="145" y="34"/>
                        <a:pt x="143" y="34"/>
                        <a:pt x="140" y="34"/>
                      </a:cubicBezTo>
                      <a:cubicBezTo>
                        <a:pt x="134" y="34"/>
                        <a:pt x="128" y="33"/>
                        <a:pt x="121" y="32"/>
                      </a:cubicBezTo>
                      <a:cubicBezTo>
                        <a:pt x="121" y="32"/>
                        <a:pt x="120" y="32"/>
                        <a:pt x="119" y="32"/>
                      </a:cubicBezTo>
                      <a:cubicBezTo>
                        <a:pt x="113" y="32"/>
                        <a:pt x="106" y="31"/>
                        <a:pt x="99" y="30"/>
                      </a:cubicBezTo>
                      <a:cubicBezTo>
                        <a:pt x="97" y="29"/>
                        <a:pt x="95" y="29"/>
                        <a:pt x="93" y="29"/>
                      </a:cubicBezTo>
                      <a:cubicBezTo>
                        <a:pt x="88" y="28"/>
                        <a:pt x="84" y="27"/>
                        <a:pt x="79" y="26"/>
                      </a:cubicBezTo>
                      <a:cubicBezTo>
                        <a:pt x="77" y="26"/>
                        <a:pt x="73" y="25"/>
                        <a:pt x="71" y="24"/>
                      </a:cubicBezTo>
                      <a:cubicBezTo>
                        <a:pt x="67" y="24"/>
                        <a:pt x="63" y="23"/>
                        <a:pt x="60" y="22"/>
                      </a:cubicBezTo>
                      <a:cubicBezTo>
                        <a:pt x="56" y="21"/>
                        <a:pt x="52" y="20"/>
                        <a:pt x="49" y="19"/>
                      </a:cubicBezTo>
                      <a:cubicBezTo>
                        <a:pt x="46" y="18"/>
                        <a:pt x="43" y="17"/>
                        <a:pt x="40" y="16"/>
                      </a:cubicBezTo>
                      <a:cubicBezTo>
                        <a:pt x="33" y="14"/>
                        <a:pt x="27" y="12"/>
                        <a:pt x="20" y="9"/>
                      </a:cubicBezTo>
                      <a:cubicBezTo>
                        <a:pt x="19" y="9"/>
                        <a:pt x="19" y="9"/>
                        <a:pt x="18" y="8"/>
                      </a:cubicBezTo>
                      <a:cubicBezTo>
                        <a:pt x="12" y="6"/>
                        <a:pt x="6" y="4"/>
                        <a:pt x="0" y="0"/>
                      </a:cubicBezTo>
                      <a:lnTo>
                        <a:pt x="0" y="195"/>
                      </a:lnTo>
                      <a:cubicBezTo>
                        <a:pt x="6" y="197"/>
                        <a:pt x="12" y="200"/>
                        <a:pt x="18" y="203"/>
                      </a:cubicBezTo>
                      <a:cubicBezTo>
                        <a:pt x="19" y="203"/>
                        <a:pt x="19" y="204"/>
                        <a:pt x="20" y="204"/>
                      </a:cubicBezTo>
                      <a:cubicBezTo>
                        <a:pt x="27" y="206"/>
                        <a:pt x="33" y="208"/>
                        <a:pt x="40" y="210"/>
                      </a:cubicBezTo>
                      <a:cubicBezTo>
                        <a:pt x="41" y="211"/>
                        <a:pt x="41" y="211"/>
                        <a:pt x="42" y="212"/>
                      </a:cubicBezTo>
                      <a:cubicBezTo>
                        <a:pt x="44" y="212"/>
                        <a:pt x="47" y="213"/>
                        <a:pt x="49" y="213"/>
                      </a:cubicBezTo>
                      <a:cubicBezTo>
                        <a:pt x="52" y="214"/>
                        <a:pt x="56" y="215"/>
                        <a:pt x="60" y="216"/>
                      </a:cubicBezTo>
                      <a:cubicBezTo>
                        <a:pt x="61" y="216"/>
                        <a:pt x="61" y="217"/>
                        <a:pt x="62" y="217"/>
                      </a:cubicBezTo>
                      <a:cubicBezTo>
                        <a:pt x="66" y="218"/>
                        <a:pt x="68" y="218"/>
                        <a:pt x="71" y="219"/>
                      </a:cubicBezTo>
                      <a:cubicBezTo>
                        <a:pt x="73" y="219"/>
                        <a:pt x="77" y="220"/>
                        <a:pt x="79" y="221"/>
                      </a:cubicBezTo>
                      <a:cubicBezTo>
                        <a:pt x="80" y="221"/>
                        <a:pt x="81" y="221"/>
                        <a:pt x="82" y="221"/>
                      </a:cubicBezTo>
                      <a:cubicBezTo>
                        <a:pt x="85" y="222"/>
                        <a:pt x="89" y="223"/>
                        <a:pt x="93" y="223"/>
                      </a:cubicBezTo>
                      <a:cubicBezTo>
                        <a:pt x="95" y="223"/>
                        <a:pt x="97" y="224"/>
                        <a:pt x="99" y="224"/>
                      </a:cubicBezTo>
                      <a:cubicBezTo>
                        <a:pt x="100" y="224"/>
                        <a:pt x="101" y="224"/>
                        <a:pt x="101" y="224"/>
                      </a:cubicBezTo>
                      <a:cubicBezTo>
                        <a:pt x="107" y="225"/>
                        <a:pt x="113" y="226"/>
                        <a:pt x="119" y="227"/>
                      </a:cubicBezTo>
                      <a:cubicBezTo>
                        <a:pt x="120" y="227"/>
                        <a:pt x="121" y="227"/>
                        <a:pt x="121" y="227"/>
                      </a:cubicBezTo>
                      <a:cubicBezTo>
                        <a:pt x="127" y="227"/>
                        <a:pt x="133" y="227"/>
                        <a:pt x="138" y="228"/>
                      </a:cubicBezTo>
                      <a:cubicBezTo>
                        <a:pt x="139" y="228"/>
                        <a:pt x="140" y="228"/>
                        <a:pt x="140" y="228"/>
                      </a:cubicBezTo>
                      <a:cubicBezTo>
                        <a:pt x="143" y="228"/>
                        <a:pt x="145" y="228"/>
                        <a:pt x="148" y="228"/>
                      </a:cubicBezTo>
                      <a:cubicBezTo>
                        <a:pt x="151" y="229"/>
                        <a:pt x="155" y="229"/>
                        <a:pt x="158" y="229"/>
                      </a:cubicBezTo>
                      <a:cubicBezTo>
                        <a:pt x="160" y="229"/>
                        <a:pt x="162" y="229"/>
                        <a:pt x="164" y="229"/>
                      </a:cubicBezTo>
                      <a:cubicBezTo>
                        <a:pt x="169" y="229"/>
                        <a:pt x="174" y="229"/>
                        <a:pt x="179" y="229"/>
                      </a:cubicBezTo>
                      <a:cubicBezTo>
                        <a:pt x="181" y="229"/>
                        <a:pt x="181" y="228"/>
                        <a:pt x="182" y="228"/>
                      </a:cubicBezTo>
                      <a:cubicBezTo>
                        <a:pt x="187" y="228"/>
                        <a:pt x="191" y="228"/>
                        <a:pt x="195" y="227"/>
                      </a:cubicBezTo>
                      <a:cubicBezTo>
                        <a:pt x="197" y="227"/>
                        <a:pt x="200" y="227"/>
                        <a:pt x="202" y="227"/>
                      </a:cubicBezTo>
                      <a:cubicBezTo>
                        <a:pt x="203" y="227"/>
                        <a:pt x="204" y="227"/>
                        <a:pt x="205" y="227"/>
                      </a:cubicBezTo>
                      <a:cubicBezTo>
                        <a:pt x="213" y="226"/>
                        <a:pt x="220" y="225"/>
                        <a:pt x="228" y="224"/>
                      </a:cubicBezTo>
                      <a:cubicBezTo>
                        <a:pt x="229" y="224"/>
                        <a:pt x="229" y="224"/>
                        <a:pt x="229" y="224"/>
                      </a:cubicBezTo>
                      <a:lnTo>
                        <a:pt x="230" y="224"/>
                      </a:lnTo>
                      <a:cubicBezTo>
                        <a:pt x="238" y="223"/>
                        <a:pt x="244" y="222"/>
                        <a:pt x="251" y="220"/>
                      </a:cubicBezTo>
                      <a:cubicBezTo>
                        <a:pt x="252" y="220"/>
                        <a:pt x="253" y="220"/>
                        <a:pt x="254" y="219"/>
                      </a:cubicBezTo>
                      <a:cubicBezTo>
                        <a:pt x="260" y="218"/>
                        <a:pt x="266" y="217"/>
                        <a:pt x="272" y="215"/>
                      </a:cubicBezTo>
                      <a:cubicBezTo>
                        <a:pt x="274" y="215"/>
                        <a:pt x="274" y="214"/>
                        <a:pt x="275" y="214"/>
                      </a:cubicBezTo>
                      <a:cubicBezTo>
                        <a:pt x="281" y="213"/>
                        <a:pt x="288" y="211"/>
                        <a:pt x="293" y="209"/>
                      </a:cubicBezTo>
                      <a:cubicBezTo>
                        <a:pt x="296" y="208"/>
                        <a:pt x="298" y="207"/>
                        <a:pt x="300" y="207"/>
                      </a:cubicBezTo>
                      <a:cubicBezTo>
                        <a:pt x="305" y="205"/>
                        <a:pt x="309" y="204"/>
                        <a:pt x="313" y="202"/>
                      </a:cubicBezTo>
                      <a:cubicBezTo>
                        <a:pt x="314" y="201"/>
                        <a:pt x="314" y="201"/>
                        <a:pt x="315" y="200"/>
                      </a:cubicBezTo>
                      <a:cubicBezTo>
                        <a:pt x="320" y="199"/>
                        <a:pt x="324" y="197"/>
                        <a:pt x="328" y="195"/>
                      </a:cubicBezTo>
                      <a:lnTo>
                        <a:pt x="328" y="0"/>
                      </a:lnTo>
                      <a:cubicBezTo>
                        <a:pt x="323" y="3"/>
                        <a:pt x="318" y="5"/>
                        <a:pt x="313" y="7"/>
                      </a:cubicBezTo>
                    </a:path>
                  </a:pathLst>
                </a:custGeom>
                <a:solidFill>
                  <a:sysClr val="window" lastClr="FFFFFF">
                    <a:lumMod val="65000"/>
                  </a:sys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12" name="Freeform 35">
                  <a:extLst>
                    <a:ext uri="{FF2B5EF4-FFF2-40B4-BE49-F238E27FC236}">
                      <a16:creationId xmlns:a16="http://schemas.microsoft.com/office/drawing/2014/main" id="{D6F370A4-362D-ECFF-7EC4-24459CB8AC7A}"/>
                    </a:ext>
                  </a:extLst>
                </p:cNvPr>
                <p:cNvSpPr>
                  <a:spLocks noChangeArrowheads="1"/>
                </p:cNvSpPr>
                <p:nvPr/>
              </p:nvSpPr>
              <p:spPr bwMode="auto">
                <a:xfrm>
                  <a:off x="7084962" y="1235663"/>
                  <a:ext cx="1271934" cy="1467132"/>
                </a:xfrm>
                <a:custGeom>
                  <a:avLst/>
                  <a:gdLst>
                    <a:gd name="T0" fmla="*/ 1779 w 1780"/>
                    <a:gd name="T1" fmla="*/ 890 h 2054"/>
                    <a:gd name="T2" fmla="*/ 890 w 1780"/>
                    <a:gd name="T3" fmla="*/ 0 h 2054"/>
                    <a:gd name="T4" fmla="*/ 0 w 1780"/>
                    <a:gd name="T5" fmla="*/ 890 h 2054"/>
                    <a:gd name="T6" fmla="*/ 723 w 1780"/>
                    <a:gd name="T7" fmla="*/ 1763 h 2054"/>
                    <a:gd name="T8" fmla="*/ 890 w 1780"/>
                    <a:gd name="T9" fmla="*/ 2053 h 2054"/>
                    <a:gd name="T10" fmla="*/ 1058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1" y="0"/>
                        <a:pt x="890" y="0"/>
                      </a:cubicBezTo>
                      <a:cubicBezTo>
                        <a:pt x="399" y="0"/>
                        <a:pt x="0" y="398"/>
                        <a:pt x="0" y="890"/>
                      </a:cubicBezTo>
                      <a:cubicBezTo>
                        <a:pt x="0" y="1324"/>
                        <a:pt x="311" y="1685"/>
                        <a:pt x="723" y="1763"/>
                      </a:cubicBezTo>
                      <a:lnTo>
                        <a:pt x="890" y="2053"/>
                      </a:lnTo>
                      <a:lnTo>
                        <a:pt x="1058" y="1763"/>
                      </a:lnTo>
                      <a:cubicBezTo>
                        <a:pt x="1469" y="1685"/>
                        <a:pt x="1779" y="1324"/>
                        <a:pt x="1779" y="890"/>
                      </a:cubicBezTo>
                    </a:path>
                  </a:pathLst>
                </a:custGeom>
                <a:solidFill>
                  <a:srgbClr val="8098A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Open Sans"/>
                    <a:ea typeface="+mn-ea"/>
                    <a:cs typeface="+mn-cs"/>
                  </a:endParaRPr>
                </a:p>
              </p:txBody>
            </p:sp>
            <p:sp>
              <p:nvSpPr>
                <p:cNvPr id="113" name="TextBox 112">
                  <a:extLst>
                    <a:ext uri="{FF2B5EF4-FFF2-40B4-BE49-F238E27FC236}">
                      <a16:creationId xmlns:a16="http://schemas.microsoft.com/office/drawing/2014/main" id="{967CA143-552C-B7E8-6428-16E5EB8F25EC}"/>
                    </a:ext>
                  </a:extLst>
                </p:cNvPr>
                <p:cNvSpPr txBox="1"/>
                <p:nvPr/>
              </p:nvSpPr>
              <p:spPr>
                <a:xfrm>
                  <a:off x="7464286" y="1500279"/>
                  <a:ext cx="513282" cy="7848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rPr>
                    <a:t>3</a:t>
                  </a:r>
                </a:p>
              </p:txBody>
            </p:sp>
            <p:sp>
              <p:nvSpPr>
                <p:cNvPr id="114" name="Subtitle 2">
                  <a:extLst>
                    <a:ext uri="{FF2B5EF4-FFF2-40B4-BE49-F238E27FC236}">
                      <a16:creationId xmlns:a16="http://schemas.microsoft.com/office/drawing/2014/main" id="{E74A3060-4097-44E1-466F-33367BD9040E}"/>
                    </a:ext>
                  </a:extLst>
                </p:cNvPr>
                <p:cNvSpPr txBox="1">
                  <a:spLocks/>
                </p:cNvSpPr>
                <p:nvPr/>
              </p:nvSpPr>
              <p:spPr>
                <a:xfrm>
                  <a:off x="4235817" y="4794974"/>
                  <a:ext cx="2150854" cy="143116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Open Sans"/>
                      <a:ea typeface="Lato Light" panose="020F0502020204030203" pitchFamily="34" charset="0"/>
                      <a:cs typeface="Mukta ExtraLight" panose="020B0000000000000000" pitchFamily="34" charset="77"/>
                    </a:rPr>
                    <a:t>Conduct more formal testing to measure individual IIS systems using IIS community-selected measures and tests</a:t>
                  </a:r>
                </a:p>
              </p:txBody>
            </p:sp>
            <p:sp>
              <p:nvSpPr>
                <p:cNvPr id="115" name="TextBox 114">
                  <a:extLst>
                    <a:ext uri="{FF2B5EF4-FFF2-40B4-BE49-F238E27FC236}">
                      <a16:creationId xmlns:a16="http://schemas.microsoft.com/office/drawing/2014/main" id="{E0353E18-3E73-82DF-1A02-74CC93FD2456}"/>
                    </a:ext>
                  </a:extLst>
                </p:cNvPr>
                <p:cNvSpPr txBox="1"/>
                <p:nvPr/>
              </p:nvSpPr>
              <p:spPr>
                <a:xfrm>
                  <a:off x="4435454" y="4433687"/>
                  <a:ext cx="1709122" cy="40011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C3C50"/>
                      </a:solidFill>
                      <a:effectLst/>
                      <a:uLnTx/>
                      <a:uFillTx/>
                      <a:latin typeface="Open Sans"/>
                      <a:ea typeface="Open Sans" panose="020B0606030504020204" pitchFamily="34" charset="0"/>
                      <a:cs typeface="Open Sans" panose="020B0606030504020204" pitchFamily="34" charset="0"/>
                    </a:rPr>
                    <a:t>Assessment</a:t>
                  </a:r>
                </a:p>
              </p:txBody>
            </p:sp>
            <p:sp>
              <p:nvSpPr>
                <p:cNvPr id="116" name="TextBox 115">
                  <a:extLst>
                    <a:ext uri="{FF2B5EF4-FFF2-40B4-BE49-F238E27FC236}">
                      <a16:creationId xmlns:a16="http://schemas.microsoft.com/office/drawing/2014/main" id="{7CD803B4-023A-2348-8543-13074D9AF91E}"/>
                    </a:ext>
                  </a:extLst>
                </p:cNvPr>
                <p:cNvSpPr txBox="1"/>
                <p:nvPr/>
              </p:nvSpPr>
              <p:spPr>
                <a:xfrm>
                  <a:off x="9989654" y="2534886"/>
                  <a:ext cx="513281" cy="7848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white"/>
                      </a:solidFill>
                      <a:effectLst/>
                      <a:uLnTx/>
                      <a:uFillTx/>
                      <a:latin typeface="Open Sans"/>
                      <a:ea typeface="Open Sans" panose="020B0606030504020204" pitchFamily="34" charset="0"/>
                      <a:cs typeface="Open Sans" panose="020B0606030504020204" pitchFamily="34" charset="0"/>
                    </a:rPr>
                    <a:t>4</a:t>
                  </a:r>
                </a:p>
              </p:txBody>
            </p:sp>
            <p:sp>
              <p:nvSpPr>
                <p:cNvPr id="117" name="Subtitle 2">
                  <a:extLst>
                    <a:ext uri="{FF2B5EF4-FFF2-40B4-BE49-F238E27FC236}">
                      <a16:creationId xmlns:a16="http://schemas.microsoft.com/office/drawing/2014/main" id="{8B4B75FA-6A0C-1EB4-FB3C-03399DA5E1A0}"/>
                    </a:ext>
                  </a:extLst>
                </p:cNvPr>
                <p:cNvSpPr txBox="1">
                  <a:spLocks/>
                </p:cNvSpPr>
                <p:nvPr/>
              </p:nvSpPr>
              <p:spPr>
                <a:xfrm>
                  <a:off x="6434658" y="4092561"/>
                  <a:ext cx="2805517" cy="120032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Acknowledge and publish results for IIS that are achieving alignment with community-selected measures and tests</a:t>
                  </a:r>
                </a:p>
              </p:txBody>
            </p:sp>
            <p:sp>
              <p:nvSpPr>
                <p:cNvPr id="118" name="TextBox 117">
                  <a:extLst>
                    <a:ext uri="{FF2B5EF4-FFF2-40B4-BE49-F238E27FC236}">
                      <a16:creationId xmlns:a16="http://schemas.microsoft.com/office/drawing/2014/main" id="{6AC5BDC6-31E7-7D0A-D308-52067DB1FFDD}"/>
                    </a:ext>
                  </a:extLst>
                </p:cNvPr>
                <p:cNvSpPr txBox="1"/>
                <p:nvPr/>
              </p:nvSpPr>
              <p:spPr>
                <a:xfrm>
                  <a:off x="2418279" y="1500279"/>
                  <a:ext cx="513282" cy="7848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white"/>
                      </a:solidFill>
                      <a:effectLst/>
                      <a:uLnTx/>
                      <a:uFillTx/>
                      <a:latin typeface="Open Sans"/>
                      <a:ea typeface="Open Sans" panose="020B0606030504020204" pitchFamily="34" charset="0"/>
                      <a:cs typeface="Open Sans" panose="020B0606030504020204" pitchFamily="34" charset="0"/>
                    </a:rPr>
                    <a:t>1</a:t>
                  </a:r>
                </a:p>
              </p:txBody>
            </p:sp>
          </p:grpSp>
        </p:grpSp>
        <p:sp>
          <p:nvSpPr>
            <p:cNvPr id="119" name="Freeform 3">
              <a:extLst>
                <a:ext uri="{FF2B5EF4-FFF2-40B4-BE49-F238E27FC236}">
                  <a16:creationId xmlns:a16="http://schemas.microsoft.com/office/drawing/2014/main" id="{D2726B65-BB1A-C452-5D63-A5DB21F16DCC}"/>
                </a:ext>
              </a:extLst>
            </p:cNvPr>
            <p:cNvSpPr>
              <a:spLocks noChangeArrowheads="1"/>
            </p:cNvSpPr>
            <p:nvPr/>
          </p:nvSpPr>
          <p:spPr bwMode="auto">
            <a:xfrm>
              <a:off x="4141190" y="3346166"/>
              <a:ext cx="1025734" cy="483186"/>
            </a:xfrm>
            <a:custGeom>
              <a:avLst/>
              <a:gdLst>
                <a:gd name="T0" fmla="*/ 2908 w 2922"/>
                <a:gd name="T1" fmla="*/ 1465 h 1466"/>
                <a:gd name="T2" fmla="*/ 0 w 2922"/>
                <a:gd name="T3" fmla="*/ 28 h 1466"/>
                <a:gd name="T4" fmla="*/ 13 w 2922"/>
                <a:gd name="T5" fmla="*/ 0 h 1466"/>
                <a:gd name="T6" fmla="*/ 2921 w 2922"/>
                <a:gd name="T7" fmla="*/ 1438 h 1466"/>
                <a:gd name="T8" fmla="*/ 2908 w 2922"/>
                <a:gd name="T9" fmla="*/ 1465 h 1466"/>
              </a:gdLst>
              <a:ahLst/>
              <a:cxnLst>
                <a:cxn ang="0">
                  <a:pos x="T0" y="T1"/>
                </a:cxn>
                <a:cxn ang="0">
                  <a:pos x="T2" y="T3"/>
                </a:cxn>
                <a:cxn ang="0">
                  <a:pos x="T4" y="T5"/>
                </a:cxn>
                <a:cxn ang="0">
                  <a:pos x="T6" y="T7"/>
                </a:cxn>
                <a:cxn ang="0">
                  <a:pos x="T8" y="T9"/>
                </a:cxn>
              </a:cxnLst>
              <a:rect l="0" t="0" r="r" b="b"/>
              <a:pathLst>
                <a:path w="2922" h="1466">
                  <a:moveTo>
                    <a:pt x="2908" y="1465"/>
                  </a:moveTo>
                  <a:lnTo>
                    <a:pt x="0" y="28"/>
                  </a:lnTo>
                  <a:lnTo>
                    <a:pt x="13" y="0"/>
                  </a:lnTo>
                  <a:lnTo>
                    <a:pt x="2921" y="1438"/>
                  </a:lnTo>
                  <a:lnTo>
                    <a:pt x="2908" y="1465"/>
                  </a:lnTo>
                </a:path>
              </a:pathLst>
            </a:custGeom>
            <a:solidFill>
              <a:schemeClr val="accent1"/>
            </a:solidFill>
            <a:ln w="19050">
              <a:solidFill>
                <a:schemeClr val="accent1"/>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120" name="TextBox 119">
              <a:extLst>
                <a:ext uri="{FF2B5EF4-FFF2-40B4-BE49-F238E27FC236}">
                  <a16:creationId xmlns:a16="http://schemas.microsoft.com/office/drawing/2014/main" id="{ECD3D4EE-7B0D-AE96-7811-51F0060AC34B}"/>
                </a:ext>
              </a:extLst>
            </p:cNvPr>
            <p:cNvSpPr txBox="1"/>
            <p:nvPr/>
          </p:nvSpPr>
          <p:spPr>
            <a:xfrm>
              <a:off x="7856937" y="3846852"/>
              <a:ext cx="1497526" cy="400110"/>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3C50"/>
                  </a:solidFill>
                  <a:effectLst/>
                  <a:uLnTx/>
                  <a:uFillTx/>
                  <a:latin typeface="Open Sans" panose="020B0606030504020204" pitchFamily="34" charset="0"/>
                  <a:ea typeface="Open Sans" panose="020B0606030504020204" pitchFamily="34" charset="0"/>
                  <a:cs typeface="Open Sans" panose="020B0606030504020204" pitchFamily="34" charset="0"/>
                </a:rPr>
                <a:t>Validation</a:t>
              </a:r>
              <a:endParaRPr kumimoji="0" lang="en-US" sz="1600" b="1" i="0" u="none" strike="noStrike" kern="1200" cap="none" spc="0" normalizeH="0" baseline="0" noProof="0" dirty="0">
                <a:ln>
                  <a:noFill/>
                </a:ln>
                <a:solidFill>
                  <a:srgbClr val="1C3C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Slide Number Placeholder 3">
            <a:extLst>
              <a:ext uri="{FF2B5EF4-FFF2-40B4-BE49-F238E27FC236}">
                <a16:creationId xmlns:a16="http://schemas.microsoft.com/office/drawing/2014/main" id="{BADA642C-BD98-C1C1-7B7E-651CED552EC8}"/>
              </a:ext>
            </a:extLst>
          </p:cNvPr>
          <p:cNvSpPr>
            <a:spLocks noGrp="1"/>
          </p:cNvSpPr>
          <p:nvPr>
            <p:ph type="sldNum" sz="quarter" idx="12"/>
          </p:nvPr>
        </p:nvSpPr>
        <p:spPr>
          <a:xfrm>
            <a:off x="8610600" y="6356350"/>
            <a:ext cx="2478314" cy="365125"/>
          </a:xfrm>
        </p:spPr>
        <p:txBody>
          <a:bodyPr/>
          <a:lstStyle/>
          <a:p>
            <a:fld id="{7966EA62-41C5-4F9A-A915-5B0BC739C923}" type="slidenum">
              <a:rPr lang="en-US" noProof="0" smtClean="0"/>
              <a:t>14</a:t>
            </a:fld>
            <a:endParaRPr lang="en-US" noProof="0" dirty="0"/>
          </a:p>
        </p:txBody>
      </p:sp>
    </p:spTree>
    <p:extLst>
      <p:ext uri="{BB962C8B-B14F-4D97-AF65-F5344CB8AC3E}">
        <p14:creationId xmlns:p14="http://schemas.microsoft.com/office/powerpoint/2010/main" val="352897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D861C-3DD8-9C71-D380-1896CBFFA01A}"/>
              </a:ext>
            </a:extLst>
          </p:cNvPr>
          <p:cNvPicPr>
            <a:picLocks noChangeAspect="1"/>
          </p:cNvPicPr>
          <p:nvPr/>
        </p:nvPicPr>
        <p:blipFill>
          <a:blip r:embed="rId3">
            <a:extLst>
              <a:ext uri="{28A0092B-C50C-407E-A947-70E740481C1C}">
                <a14:useLocalDpi xmlns:a14="http://schemas.microsoft.com/office/drawing/2010/main" val="0"/>
              </a:ext>
            </a:extLst>
          </a:blip>
          <a:srcRect t="15439"/>
          <a:stretch>
            <a:fillRect/>
          </a:stretch>
        </p:blipFill>
        <p:spPr>
          <a:xfrm>
            <a:off x="1048753" y="866273"/>
            <a:ext cx="10287000" cy="5799221"/>
          </a:xfrm>
          <a:prstGeom prst="rect">
            <a:avLst/>
          </a:prstGeom>
        </p:spPr>
      </p:pic>
      <p:sp>
        <p:nvSpPr>
          <p:cNvPr id="5" name="TextBox 4">
            <a:extLst>
              <a:ext uri="{FF2B5EF4-FFF2-40B4-BE49-F238E27FC236}">
                <a16:creationId xmlns:a16="http://schemas.microsoft.com/office/drawing/2014/main" id="{04E5C485-8132-47A5-AAD4-4A0C1E8C585D}"/>
              </a:ext>
            </a:extLst>
          </p:cNvPr>
          <p:cNvSpPr txBox="1"/>
          <p:nvPr/>
        </p:nvSpPr>
        <p:spPr>
          <a:xfrm>
            <a:off x="327258" y="6296162"/>
            <a:ext cx="5585861" cy="369332"/>
          </a:xfrm>
          <a:prstGeom prst="rect">
            <a:avLst/>
          </a:prstGeom>
          <a:noFill/>
        </p:spPr>
        <p:txBody>
          <a:bodyPr wrap="square" rtlCol="0">
            <a:spAutoFit/>
          </a:bodyPr>
          <a:lstStyle/>
          <a:p>
            <a:r>
              <a:rPr lang="en-US" dirty="0">
                <a:solidFill>
                  <a:schemeClr val="bg1"/>
                </a:solidFill>
              </a:rPr>
              <a:t>Graphic created using Microsoft Copilot</a:t>
            </a:r>
          </a:p>
        </p:txBody>
      </p:sp>
      <p:sp>
        <p:nvSpPr>
          <p:cNvPr id="6" name="Title 5">
            <a:extLst>
              <a:ext uri="{FF2B5EF4-FFF2-40B4-BE49-F238E27FC236}">
                <a16:creationId xmlns:a16="http://schemas.microsoft.com/office/drawing/2014/main" id="{43BDC2E1-5C10-AE03-6A7F-9B47F4E54F80}"/>
              </a:ext>
            </a:extLst>
          </p:cNvPr>
          <p:cNvSpPr>
            <a:spLocks noGrp="1"/>
          </p:cNvSpPr>
          <p:nvPr>
            <p:ph type="title"/>
          </p:nvPr>
        </p:nvSpPr>
        <p:spPr/>
        <p:txBody>
          <a:bodyPr/>
          <a:lstStyle/>
          <a:p>
            <a:r>
              <a:rPr lang="en-US" dirty="0"/>
              <a:t>Levels of Validation</a:t>
            </a:r>
          </a:p>
        </p:txBody>
      </p:sp>
      <p:sp>
        <p:nvSpPr>
          <p:cNvPr id="8" name="TextBox 7">
            <a:extLst>
              <a:ext uri="{FF2B5EF4-FFF2-40B4-BE49-F238E27FC236}">
                <a16:creationId xmlns:a16="http://schemas.microsoft.com/office/drawing/2014/main" id="{763AE3A2-4140-9C62-64B2-C6663013DF22}"/>
              </a:ext>
            </a:extLst>
          </p:cNvPr>
          <p:cNvSpPr txBox="1"/>
          <p:nvPr/>
        </p:nvSpPr>
        <p:spPr>
          <a:xfrm>
            <a:off x="1628774" y="3136612"/>
            <a:ext cx="4467226" cy="584775"/>
          </a:xfrm>
          <a:prstGeom prst="rect">
            <a:avLst/>
          </a:prstGeom>
          <a:noFill/>
        </p:spPr>
        <p:txBody>
          <a:bodyPr wrap="square" rtlCol="0">
            <a:spAutoFit/>
          </a:bodyPr>
          <a:lstStyle/>
          <a:p>
            <a:pPr algn="ctr"/>
            <a:r>
              <a:rPr lang="en-US" sz="3200" b="1" dirty="0">
                <a:solidFill>
                  <a:schemeClr val="bg1"/>
                </a:solidFill>
              </a:rPr>
              <a:t>Basic = Essential</a:t>
            </a:r>
            <a:endParaRPr lang="en-US" sz="1600" b="1" dirty="0">
              <a:solidFill>
                <a:schemeClr val="bg1"/>
              </a:solidFill>
            </a:endParaRPr>
          </a:p>
        </p:txBody>
      </p:sp>
      <p:sp>
        <p:nvSpPr>
          <p:cNvPr id="9" name="TextBox 8">
            <a:extLst>
              <a:ext uri="{FF2B5EF4-FFF2-40B4-BE49-F238E27FC236}">
                <a16:creationId xmlns:a16="http://schemas.microsoft.com/office/drawing/2014/main" id="{A2631BE6-823C-1DAF-0C02-8D0CB093B482}"/>
              </a:ext>
            </a:extLst>
          </p:cNvPr>
          <p:cNvSpPr txBox="1"/>
          <p:nvPr/>
        </p:nvSpPr>
        <p:spPr>
          <a:xfrm>
            <a:off x="7124703" y="2828834"/>
            <a:ext cx="2705098" cy="1754326"/>
          </a:xfrm>
          <a:prstGeom prst="rect">
            <a:avLst/>
          </a:prstGeom>
          <a:noFill/>
        </p:spPr>
        <p:txBody>
          <a:bodyPr wrap="square" rtlCol="0">
            <a:spAutoFit/>
          </a:bodyPr>
          <a:lstStyle/>
          <a:p>
            <a:pPr algn="ctr"/>
            <a:r>
              <a:rPr lang="en-US" sz="3600" b="1" dirty="0">
                <a:solidFill>
                  <a:schemeClr val="bg1"/>
                </a:solidFill>
              </a:rPr>
              <a:t>Complete= Essential + Helpful </a:t>
            </a:r>
          </a:p>
        </p:txBody>
      </p:sp>
      <p:sp>
        <p:nvSpPr>
          <p:cNvPr id="13" name="TextBox 12">
            <a:extLst>
              <a:ext uri="{FF2B5EF4-FFF2-40B4-BE49-F238E27FC236}">
                <a16:creationId xmlns:a16="http://schemas.microsoft.com/office/drawing/2014/main" id="{964B120D-8F8B-A7CC-8458-06889E576FC7}"/>
              </a:ext>
            </a:extLst>
          </p:cNvPr>
          <p:cNvSpPr txBox="1"/>
          <p:nvPr/>
        </p:nvSpPr>
        <p:spPr>
          <a:xfrm>
            <a:off x="5429252" y="4938689"/>
            <a:ext cx="6096000" cy="369332"/>
          </a:xfrm>
          <a:prstGeom prst="rect">
            <a:avLst/>
          </a:prstGeom>
          <a:noFill/>
        </p:spPr>
        <p:txBody>
          <a:bodyPr wrap="square">
            <a:spAutoFit/>
          </a:bodyPr>
          <a:lstStyle/>
          <a:p>
            <a:pPr algn="ctr"/>
            <a:r>
              <a:rPr lang="en-US" sz="1800" b="1" dirty="0">
                <a:solidFill>
                  <a:schemeClr val="bg1"/>
                </a:solidFill>
              </a:rPr>
              <a:t>(must also meet basic)</a:t>
            </a:r>
            <a:endParaRPr lang="en-US" sz="1050" b="1" dirty="0">
              <a:solidFill>
                <a:schemeClr val="bg1"/>
              </a:solidFill>
            </a:endParaRPr>
          </a:p>
        </p:txBody>
      </p:sp>
    </p:spTree>
    <p:extLst>
      <p:ext uri="{BB962C8B-B14F-4D97-AF65-F5344CB8AC3E}">
        <p14:creationId xmlns:p14="http://schemas.microsoft.com/office/powerpoint/2010/main" val="260315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396DFFE-5E0B-2743-9FFF-D5A71FDD74BD}"/>
              </a:ext>
            </a:extLst>
          </p:cNvPr>
          <p:cNvGrpSpPr/>
          <p:nvPr/>
        </p:nvGrpSpPr>
        <p:grpSpPr>
          <a:xfrm>
            <a:off x="1587" y="4403124"/>
            <a:ext cx="12191994" cy="2454876"/>
            <a:chOff x="-1" y="8806248"/>
            <a:chExt cx="24383987" cy="4909752"/>
          </a:xfrm>
        </p:grpSpPr>
        <p:sp>
          <p:nvSpPr>
            <p:cNvPr id="3" name="Freeform 1">
              <a:extLst>
                <a:ext uri="{FF2B5EF4-FFF2-40B4-BE49-F238E27FC236}">
                  <a16:creationId xmlns:a16="http://schemas.microsoft.com/office/drawing/2014/main" id="{541DBE09-1AFC-C842-B6EC-B78EC10A12EB}"/>
                </a:ext>
              </a:extLst>
            </p:cNvPr>
            <p:cNvSpPr>
              <a:spLocks noChangeArrowheads="1"/>
            </p:cNvSpPr>
            <p:nvPr/>
          </p:nvSpPr>
          <p:spPr bwMode="auto">
            <a:xfrm>
              <a:off x="-1" y="9157729"/>
              <a:ext cx="24378493" cy="4311134"/>
            </a:xfrm>
            <a:custGeom>
              <a:avLst/>
              <a:gdLst>
                <a:gd name="T0" fmla="*/ 19575 w 19576"/>
                <a:gd name="T1" fmla="*/ 2715 h 3461"/>
                <a:gd name="T2" fmla="*/ 19411 w 19576"/>
                <a:gd name="T3" fmla="*/ 2752 h 3461"/>
                <a:gd name="T4" fmla="*/ 19012 w 19576"/>
                <a:gd name="T5" fmla="*/ 2838 h 3461"/>
                <a:gd name="T6" fmla="*/ 15986 w 19576"/>
                <a:gd name="T7" fmla="*/ 3320 h 3461"/>
                <a:gd name="T8" fmla="*/ 14592 w 19576"/>
                <a:gd name="T9" fmla="*/ 3429 h 3461"/>
                <a:gd name="T10" fmla="*/ 13288 w 19576"/>
                <a:gd name="T11" fmla="*/ 3454 h 3461"/>
                <a:gd name="T12" fmla="*/ 8967 w 19576"/>
                <a:gd name="T13" fmla="*/ 2871 h 3461"/>
                <a:gd name="T14" fmla="*/ 8745 w 19576"/>
                <a:gd name="T15" fmla="*/ 2801 h 3461"/>
                <a:gd name="T16" fmla="*/ 8527 w 19576"/>
                <a:gd name="T17" fmla="*/ 2730 h 3461"/>
                <a:gd name="T18" fmla="*/ 8121 w 19576"/>
                <a:gd name="T19" fmla="*/ 2582 h 3461"/>
                <a:gd name="T20" fmla="*/ 7404 w 19576"/>
                <a:gd name="T21" fmla="*/ 2287 h 3461"/>
                <a:gd name="T22" fmla="*/ 6785 w 19576"/>
                <a:gd name="T23" fmla="*/ 2023 h 3461"/>
                <a:gd name="T24" fmla="*/ 6503 w 19576"/>
                <a:gd name="T25" fmla="*/ 1912 h 3461"/>
                <a:gd name="T26" fmla="*/ 6231 w 19576"/>
                <a:gd name="T27" fmla="*/ 1814 h 3461"/>
                <a:gd name="T28" fmla="*/ 4138 w 19576"/>
                <a:gd name="T29" fmla="*/ 1391 h 3461"/>
                <a:gd name="T30" fmla="*/ 2311 w 19576"/>
                <a:gd name="T31" fmla="*/ 1455 h 3461"/>
                <a:gd name="T32" fmla="*/ 780 w 19576"/>
                <a:gd name="T33" fmla="*/ 1815 h 3461"/>
                <a:gd name="T34" fmla="*/ 0 w 19576"/>
                <a:gd name="T35" fmla="*/ 934 h 3461"/>
                <a:gd name="T36" fmla="*/ 462 w 19576"/>
                <a:gd name="T37" fmla="*/ 742 h 3461"/>
                <a:gd name="T38" fmla="*/ 2132 w 19576"/>
                <a:gd name="T39" fmla="*/ 239 h 3461"/>
                <a:gd name="T40" fmla="*/ 4263 w 19576"/>
                <a:gd name="T41" fmla="*/ 30 h 3461"/>
                <a:gd name="T42" fmla="*/ 6913 w 19576"/>
                <a:gd name="T43" fmla="*/ 396 h 3461"/>
                <a:gd name="T44" fmla="*/ 7277 w 19576"/>
                <a:gd name="T45" fmla="*/ 501 h 3461"/>
                <a:gd name="T46" fmla="*/ 7637 w 19576"/>
                <a:gd name="T47" fmla="*/ 618 h 3461"/>
                <a:gd name="T48" fmla="*/ 8335 w 19576"/>
                <a:gd name="T49" fmla="*/ 865 h 3461"/>
                <a:gd name="T50" fmla="*/ 9014 w 19576"/>
                <a:gd name="T51" fmla="*/ 1096 h 3461"/>
                <a:gd name="T52" fmla="*/ 9350 w 19576"/>
                <a:gd name="T53" fmla="*/ 1195 h 3461"/>
                <a:gd name="T54" fmla="*/ 9519 w 19576"/>
                <a:gd name="T55" fmla="*/ 1239 h 3461"/>
                <a:gd name="T56" fmla="*/ 9692 w 19576"/>
                <a:gd name="T57" fmla="*/ 1281 h 3461"/>
                <a:gd name="T58" fmla="*/ 13013 w 19576"/>
                <a:gd name="T59" fmla="*/ 1514 h 3461"/>
                <a:gd name="T60" fmla="*/ 13995 w 19576"/>
                <a:gd name="T61" fmla="*/ 1431 h 3461"/>
                <a:gd name="T62" fmla="*/ 15028 w 19576"/>
                <a:gd name="T63" fmla="*/ 1281 h 3461"/>
                <a:gd name="T64" fmla="*/ 17251 w 19576"/>
                <a:gd name="T65" fmla="*/ 775 h 3461"/>
                <a:gd name="T66" fmla="*/ 17542 w 19576"/>
                <a:gd name="T67" fmla="*/ 691 h 3461"/>
                <a:gd name="T68" fmla="*/ 18132 w 19576"/>
                <a:gd name="T69" fmla="*/ 509 h 3461"/>
                <a:gd name="T70" fmla="*/ 18431 w 19576"/>
                <a:gd name="T71" fmla="*/ 412 h 3461"/>
                <a:gd name="T72" fmla="*/ 18733 w 19576"/>
                <a:gd name="T73" fmla="*/ 309 h 3461"/>
                <a:gd name="T74" fmla="*/ 19036 w 19576"/>
                <a:gd name="T75" fmla="*/ 201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76" h="3461">
                  <a:moveTo>
                    <a:pt x="19575" y="0"/>
                  </a:moveTo>
                  <a:lnTo>
                    <a:pt x="19575" y="2715"/>
                  </a:lnTo>
                  <a:lnTo>
                    <a:pt x="19411" y="2752"/>
                  </a:lnTo>
                  <a:lnTo>
                    <a:pt x="19411" y="2752"/>
                  </a:lnTo>
                  <a:cubicBezTo>
                    <a:pt x="19278" y="2782"/>
                    <a:pt x="19146" y="2812"/>
                    <a:pt x="19012" y="2838"/>
                  </a:cubicBezTo>
                  <a:lnTo>
                    <a:pt x="19012" y="2838"/>
                  </a:lnTo>
                  <a:cubicBezTo>
                    <a:pt x="17982" y="3054"/>
                    <a:pt x="16971" y="3218"/>
                    <a:pt x="15986" y="3320"/>
                  </a:cubicBezTo>
                  <a:lnTo>
                    <a:pt x="15986" y="3320"/>
                  </a:lnTo>
                  <a:cubicBezTo>
                    <a:pt x="15517" y="3373"/>
                    <a:pt x="15047" y="3404"/>
                    <a:pt x="14592" y="3429"/>
                  </a:cubicBezTo>
                  <a:lnTo>
                    <a:pt x="14592" y="3429"/>
                  </a:lnTo>
                  <a:cubicBezTo>
                    <a:pt x="14147" y="3447"/>
                    <a:pt x="13714" y="3460"/>
                    <a:pt x="13288" y="3454"/>
                  </a:cubicBezTo>
                  <a:lnTo>
                    <a:pt x="13288" y="3454"/>
                  </a:lnTo>
                  <a:cubicBezTo>
                    <a:pt x="11700" y="3441"/>
                    <a:pt x="10229" y="3245"/>
                    <a:pt x="8967" y="2871"/>
                  </a:cubicBezTo>
                  <a:lnTo>
                    <a:pt x="8967" y="2871"/>
                  </a:lnTo>
                  <a:cubicBezTo>
                    <a:pt x="8892" y="2850"/>
                    <a:pt x="8818" y="2825"/>
                    <a:pt x="8745" y="2801"/>
                  </a:cubicBezTo>
                  <a:lnTo>
                    <a:pt x="8745" y="2801"/>
                  </a:lnTo>
                  <a:cubicBezTo>
                    <a:pt x="8672" y="2778"/>
                    <a:pt x="8597" y="2756"/>
                    <a:pt x="8527" y="2730"/>
                  </a:cubicBezTo>
                  <a:lnTo>
                    <a:pt x="8527" y="2730"/>
                  </a:lnTo>
                  <a:cubicBezTo>
                    <a:pt x="8386" y="2682"/>
                    <a:pt x="8252" y="2632"/>
                    <a:pt x="8121" y="2582"/>
                  </a:cubicBezTo>
                  <a:lnTo>
                    <a:pt x="8121" y="2582"/>
                  </a:lnTo>
                  <a:cubicBezTo>
                    <a:pt x="7864" y="2483"/>
                    <a:pt x="7627" y="2382"/>
                    <a:pt x="7404" y="2287"/>
                  </a:cubicBezTo>
                  <a:lnTo>
                    <a:pt x="7404" y="2287"/>
                  </a:lnTo>
                  <a:cubicBezTo>
                    <a:pt x="7186" y="2194"/>
                    <a:pt x="6980" y="2104"/>
                    <a:pt x="6785" y="2023"/>
                  </a:cubicBezTo>
                  <a:lnTo>
                    <a:pt x="6785" y="2023"/>
                  </a:lnTo>
                  <a:cubicBezTo>
                    <a:pt x="6690" y="1984"/>
                    <a:pt x="6595" y="1947"/>
                    <a:pt x="6503" y="1912"/>
                  </a:cubicBezTo>
                  <a:lnTo>
                    <a:pt x="6503" y="1912"/>
                  </a:lnTo>
                  <a:cubicBezTo>
                    <a:pt x="6412" y="1878"/>
                    <a:pt x="6321" y="1847"/>
                    <a:pt x="6231" y="1814"/>
                  </a:cubicBezTo>
                  <a:lnTo>
                    <a:pt x="6231" y="1814"/>
                  </a:lnTo>
                  <a:cubicBezTo>
                    <a:pt x="5528" y="1576"/>
                    <a:pt x="4819" y="1441"/>
                    <a:pt x="4138" y="1391"/>
                  </a:cubicBezTo>
                  <a:lnTo>
                    <a:pt x="4138" y="1391"/>
                  </a:lnTo>
                  <a:cubicBezTo>
                    <a:pt x="3498" y="1345"/>
                    <a:pt x="2885" y="1372"/>
                    <a:pt x="2311" y="1455"/>
                  </a:cubicBezTo>
                  <a:lnTo>
                    <a:pt x="2311" y="1455"/>
                  </a:lnTo>
                  <a:cubicBezTo>
                    <a:pt x="1768" y="1533"/>
                    <a:pt x="1258" y="1661"/>
                    <a:pt x="780" y="1815"/>
                  </a:cubicBezTo>
                  <a:lnTo>
                    <a:pt x="780" y="1815"/>
                  </a:lnTo>
                  <a:cubicBezTo>
                    <a:pt x="511" y="1902"/>
                    <a:pt x="251" y="1999"/>
                    <a:pt x="0" y="2101"/>
                  </a:cubicBezTo>
                  <a:lnTo>
                    <a:pt x="0" y="934"/>
                  </a:lnTo>
                  <a:lnTo>
                    <a:pt x="0" y="934"/>
                  </a:lnTo>
                  <a:cubicBezTo>
                    <a:pt x="150" y="868"/>
                    <a:pt x="304" y="804"/>
                    <a:pt x="462" y="742"/>
                  </a:cubicBezTo>
                  <a:lnTo>
                    <a:pt x="462" y="742"/>
                  </a:lnTo>
                  <a:cubicBezTo>
                    <a:pt x="969" y="543"/>
                    <a:pt x="1524" y="366"/>
                    <a:pt x="2132" y="239"/>
                  </a:cubicBezTo>
                  <a:lnTo>
                    <a:pt x="2132" y="239"/>
                  </a:lnTo>
                  <a:cubicBezTo>
                    <a:pt x="2782" y="103"/>
                    <a:pt x="3495" y="23"/>
                    <a:pt x="4263" y="30"/>
                  </a:cubicBezTo>
                  <a:lnTo>
                    <a:pt x="4263" y="30"/>
                  </a:lnTo>
                  <a:cubicBezTo>
                    <a:pt x="5090" y="36"/>
                    <a:pt x="5987" y="144"/>
                    <a:pt x="6913" y="396"/>
                  </a:cubicBezTo>
                  <a:lnTo>
                    <a:pt x="6913" y="396"/>
                  </a:lnTo>
                  <a:cubicBezTo>
                    <a:pt x="7033" y="430"/>
                    <a:pt x="7155" y="464"/>
                    <a:pt x="7277" y="501"/>
                  </a:cubicBezTo>
                  <a:lnTo>
                    <a:pt x="7277" y="501"/>
                  </a:lnTo>
                  <a:cubicBezTo>
                    <a:pt x="7400" y="539"/>
                    <a:pt x="7519" y="578"/>
                    <a:pt x="7637" y="618"/>
                  </a:cubicBezTo>
                  <a:lnTo>
                    <a:pt x="7637" y="618"/>
                  </a:lnTo>
                  <a:cubicBezTo>
                    <a:pt x="7877" y="699"/>
                    <a:pt x="8107" y="783"/>
                    <a:pt x="8335" y="865"/>
                  </a:cubicBezTo>
                  <a:lnTo>
                    <a:pt x="8335" y="865"/>
                  </a:lnTo>
                  <a:cubicBezTo>
                    <a:pt x="8566" y="947"/>
                    <a:pt x="8791" y="1025"/>
                    <a:pt x="9014" y="1096"/>
                  </a:cubicBezTo>
                  <a:lnTo>
                    <a:pt x="9014" y="1096"/>
                  </a:lnTo>
                  <a:cubicBezTo>
                    <a:pt x="9126" y="1130"/>
                    <a:pt x="9239" y="1165"/>
                    <a:pt x="9350" y="1195"/>
                  </a:cubicBezTo>
                  <a:lnTo>
                    <a:pt x="9350" y="1195"/>
                  </a:lnTo>
                  <a:cubicBezTo>
                    <a:pt x="9407" y="1212"/>
                    <a:pt x="9463" y="1224"/>
                    <a:pt x="9519" y="1239"/>
                  </a:cubicBezTo>
                  <a:lnTo>
                    <a:pt x="9519" y="1239"/>
                  </a:lnTo>
                  <a:cubicBezTo>
                    <a:pt x="9577" y="1253"/>
                    <a:pt x="9633" y="1269"/>
                    <a:pt x="9692" y="1281"/>
                  </a:cubicBezTo>
                  <a:lnTo>
                    <a:pt x="9692" y="1281"/>
                  </a:lnTo>
                  <a:cubicBezTo>
                    <a:pt x="10657" y="1501"/>
                    <a:pt x="11792" y="1583"/>
                    <a:pt x="13013" y="1514"/>
                  </a:cubicBezTo>
                  <a:lnTo>
                    <a:pt x="13013" y="1514"/>
                  </a:lnTo>
                  <a:cubicBezTo>
                    <a:pt x="13335" y="1499"/>
                    <a:pt x="13662" y="1466"/>
                    <a:pt x="13995" y="1431"/>
                  </a:cubicBezTo>
                  <a:lnTo>
                    <a:pt x="13995" y="1431"/>
                  </a:lnTo>
                  <a:cubicBezTo>
                    <a:pt x="14334" y="1389"/>
                    <a:pt x="14679" y="1344"/>
                    <a:pt x="15028" y="1281"/>
                  </a:cubicBezTo>
                  <a:lnTo>
                    <a:pt x="15028" y="1281"/>
                  </a:lnTo>
                  <a:cubicBezTo>
                    <a:pt x="15753" y="1159"/>
                    <a:pt x="16495" y="987"/>
                    <a:pt x="17251" y="775"/>
                  </a:cubicBezTo>
                  <a:lnTo>
                    <a:pt x="17251" y="775"/>
                  </a:lnTo>
                  <a:cubicBezTo>
                    <a:pt x="17348" y="749"/>
                    <a:pt x="17445" y="720"/>
                    <a:pt x="17542" y="691"/>
                  </a:cubicBezTo>
                  <a:lnTo>
                    <a:pt x="17837" y="603"/>
                  </a:lnTo>
                  <a:lnTo>
                    <a:pt x="18132" y="509"/>
                  </a:lnTo>
                  <a:lnTo>
                    <a:pt x="18132" y="509"/>
                  </a:lnTo>
                  <a:cubicBezTo>
                    <a:pt x="18232" y="478"/>
                    <a:pt x="18332" y="446"/>
                    <a:pt x="18431" y="412"/>
                  </a:cubicBezTo>
                  <a:lnTo>
                    <a:pt x="18733" y="309"/>
                  </a:lnTo>
                  <a:lnTo>
                    <a:pt x="18733" y="309"/>
                  </a:lnTo>
                  <a:cubicBezTo>
                    <a:pt x="18834" y="275"/>
                    <a:pt x="18934" y="237"/>
                    <a:pt x="19036" y="201"/>
                  </a:cubicBezTo>
                  <a:lnTo>
                    <a:pt x="19036" y="201"/>
                  </a:lnTo>
                  <a:cubicBezTo>
                    <a:pt x="19217" y="138"/>
                    <a:pt x="19394" y="69"/>
                    <a:pt x="19575" y="0"/>
                  </a:cubicBezTo>
                </a:path>
              </a:pathLst>
            </a:custGeom>
            <a:solidFill>
              <a:schemeClr val="tx1">
                <a:lumMod val="5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4" name="Freeform 2">
              <a:extLst>
                <a:ext uri="{FF2B5EF4-FFF2-40B4-BE49-F238E27FC236}">
                  <a16:creationId xmlns:a16="http://schemas.microsoft.com/office/drawing/2014/main" id="{F3103921-933A-2843-B01A-9A357F9312BC}"/>
                </a:ext>
              </a:extLst>
            </p:cNvPr>
            <p:cNvSpPr>
              <a:spLocks noChangeArrowheads="1"/>
            </p:cNvSpPr>
            <p:nvPr/>
          </p:nvSpPr>
          <p:spPr bwMode="auto">
            <a:xfrm>
              <a:off x="-1" y="8806248"/>
              <a:ext cx="24378493" cy="2323069"/>
            </a:xfrm>
            <a:custGeom>
              <a:avLst/>
              <a:gdLst>
                <a:gd name="T0" fmla="*/ 19575 w 19576"/>
                <a:gd name="T1" fmla="*/ 281 h 1865"/>
                <a:gd name="T2" fmla="*/ 19036 w 19576"/>
                <a:gd name="T3" fmla="*/ 482 h 1865"/>
                <a:gd name="T4" fmla="*/ 18733 w 19576"/>
                <a:gd name="T5" fmla="*/ 590 h 1865"/>
                <a:gd name="T6" fmla="*/ 18431 w 19576"/>
                <a:gd name="T7" fmla="*/ 693 h 1865"/>
                <a:gd name="T8" fmla="*/ 17837 w 19576"/>
                <a:gd name="T9" fmla="*/ 884 h 1865"/>
                <a:gd name="T10" fmla="*/ 17542 w 19576"/>
                <a:gd name="T11" fmla="*/ 972 h 1865"/>
                <a:gd name="T12" fmla="*/ 17251 w 19576"/>
                <a:gd name="T13" fmla="*/ 1056 h 1865"/>
                <a:gd name="T14" fmla="*/ 15028 w 19576"/>
                <a:gd name="T15" fmla="*/ 1562 h 1865"/>
                <a:gd name="T16" fmla="*/ 13995 w 19576"/>
                <a:gd name="T17" fmla="*/ 1712 h 1865"/>
                <a:gd name="T18" fmla="*/ 13013 w 19576"/>
                <a:gd name="T19" fmla="*/ 1795 h 1865"/>
                <a:gd name="T20" fmla="*/ 9692 w 19576"/>
                <a:gd name="T21" fmla="*/ 1562 h 1865"/>
                <a:gd name="T22" fmla="*/ 9519 w 19576"/>
                <a:gd name="T23" fmla="*/ 1520 h 1865"/>
                <a:gd name="T24" fmla="*/ 9350 w 19576"/>
                <a:gd name="T25" fmla="*/ 1476 h 1865"/>
                <a:gd name="T26" fmla="*/ 9014 w 19576"/>
                <a:gd name="T27" fmla="*/ 1377 h 1865"/>
                <a:gd name="T28" fmla="*/ 8335 w 19576"/>
                <a:gd name="T29" fmla="*/ 1146 h 1865"/>
                <a:gd name="T30" fmla="*/ 7637 w 19576"/>
                <a:gd name="T31" fmla="*/ 899 h 1865"/>
                <a:gd name="T32" fmla="*/ 7277 w 19576"/>
                <a:gd name="T33" fmla="*/ 782 h 1865"/>
                <a:gd name="T34" fmla="*/ 6913 w 19576"/>
                <a:gd name="T35" fmla="*/ 677 h 1865"/>
                <a:gd name="T36" fmla="*/ 4263 w 19576"/>
                <a:gd name="T37" fmla="*/ 311 h 1865"/>
                <a:gd name="T38" fmla="*/ 2132 w 19576"/>
                <a:gd name="T39" fmla="*/ 520 h 1865"/>
                <a:gd name="T40" fmla="*/ 462 w 19576"/>
                <a:gd name="T41" fmla="*/ 1023 h 1865"/>
                <a:gd name="T42" fmla="*/ 0 w 19576"/>
                <a:gd name="T43" fmla="*/ 1099 h 1865"/>
                <a:gd name="T44" fmla="*/ 431 w 19576"/>
                <a:gd name="T45" fmla="*/ 917 h 1865"/>
                <a:gd name="T46" fmla="*/ 2114 w 19576"/>
                <a:gd name="T47" fmla="*/ 400 h 1865"/>
                <a:gd name="T48" fmla="*/ 4275 w 19576"/>
                <a:gd name="T49" fmla="*/ 173 h 1865"/>
                <a:gd name="T50" fmla="*/ 6984 w 19576"/>
                <a:gd name="T51" fmla="*/ 530 h 1865"/>
                <a:gd name="T52" fmla="*/ 7357 w 19576"/>
                <a:gd name="T53" fmla="*/ 635 h 1865"/>
                <a:gd name="T54" fmla="*/ 7726 w 19576"/>
                <a:gd name="T55" fmla="*/ 752 h 1865"/>
                <a:gd name="T56" fmla="*/ 8432 w 19576"/>
                <a:gd name="T57" fmla="*/ 997 h 1865"/>
                <a:gd name="T58" fmla="*/ 9107 w 19576"/>
                <a:gd name="T59" fmla="*/ 1222 h 1865"/>
                <a:gd name="T60" fmla="*/ 9435 w 19576"/>
                <a:gd name="T61" fmla="*/ 1317 h 1865"/>
                <a:gd name="T62" fmla="*/ 9600 w 19576"/>
                <a:gd name="T63" fmla="*/ 1358 h 1865"/>
                <a:gd name="T64" fmla="*/ 9767 w 19576"/>
                <a:gd name="T65" fmla="*/ 1398 h 1865"/>
                <a:gd name="T66" fmla="*/ 12985 w 19576"/>
                <a:gd name="T67" fmla="*/ 1602 h 1865"/>
                <a:gd name="T68" fmla="*/ 13936 w 19576"/>
                <a:gd name="T69" fmla="*/ 1517 h 1865"/>
                <a:gd name="T70" fmla="*/ 14936 w 19576"/>
                <a:gd name="T71" fmla="*/ 1365 h 1865"/>
                <a:gd name="T72" fmla="*/ 17085 w 19576"/>
                <a:gd name="T73" fmla="*/ 861 h 1865"/>
                <a:gd name="T74" fmla="*/ 17365 w 19576"/>
                <a:gd name="T75" fmla="*/ 777 h 1865"/>
                <a:gd name="T76" fmla="*/ 17936 w 19576"/>
                <a:gd name="T77" fmla="*/ 598 h 1865"/>
                <a:gd name="T78" fmla="*/ 18224 w 19576"/>
                <a:gd name="T79" fmla="*/ 501 h 1865"/>
                <a:gd name="T80" fmla="*/ 18516 w 19576"/>
                <a:gd name="T81" fmla="*/ 401 h 1865"/>
                <a:gd name="T82" fmla="*/ 18809 w 19576"/>
                <a:gd name="T83" fmla="*/ 294 h 1865"/>
                <a:gd name="T84" fmla="*/ 19402 w 19576"/>
                <a:gd name="T85" fmla="*/ 68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576" h="1865">
                  <a:moveTo>
                    <a:pt x="19575" y="0"/>
                  </a:moveTo>
                  <a:lnTo>
                    <a:pt x="19575" y="281"/>
                  </a:lnTo>
                  <a:lnTo>
                    <a:pt x="19575" y="281"/>
                  </a:lnTo>
                  <a:cubicBezTo>
                    <a:pt x="19394" y="350"/>
                    <a:pt x="19217" y="419"/>
                    <a:pt x="19036" y="482"/>
                  </a:cubicBezTo>
                  <a:lnTo>
                    <a:pt x="19036" y="482"/>
                  </a:lnTo>
                  <a:cubicBezTo>
                    <a:pt x="18934" y="518"/>
                    <a:pt x="18834" y="556"/>
                    <a:pt x="18733" y="590"/>
                  </a:cubicBezTo>
                  <a:lnTo>
                    <a:pt x="18431" y="693"/>
                  </a:lnTo>
                  <a:lnTo>
                    <a:pt x="18431" y="693"/>
                  </a:lnTo>
                  <a:cubicBezTo>
                    <a:pt x="18332" y="727"/>
                    <a:pt x="18232" y="759"/>
                    <a:pt x="18132" y="790"/>
                  </a:cubicBezTo>
                  <a:lnTo>
                    <a:pt x="17837" y="884"/>
                  </a:lnTo>
                  <a:lnTo>
                    <a:pt x="17542" y="972"/>
                  </a:lnTo>
                  <a:lnTo>
                    <a:pt x="17542" y="972"/>
                  </a:lnTo>
                  <a:cubicBezTo>
                    <a:pt x="17445" y="1001"/>
                    <a:pt x="17348" y="1030"/>
                    <a:pt x="17251" y="1056"/>
                  </a:cubicBezTo>
                  <a:lnTo>
                    <a:pt x="17251" y="1056"/>
                  </a:lnTo>
                  <a:cubicBezTo>
                    <a:pt x="16495" y="1268"/>
                    <a:pt x="15753" y="1440"/>
                    <a:pt x="15028" y="1562"/>
                  </a:cubicBezTo>
                  <a:lnTo>
                    <a:pt x="15028" y="1562"/>
                  </a:lnTo>
                  <a:cubicBezTo>
                    <a:pt x="14679" y="1625"/>
                    <a:pt x="14334" y="1670"/>
                    <a:pt x="13995" y="1712"/>
                  </a:cubicBezTo>
                  <a:lnTo>
                    <a:pt x="13995" y="1712"/>
                  </a:lnTo>
                  <a:cubicBezTo>
                    <a:pt x="13662" y="1747"/>
                    <a:pt x="13335" y="1780"/>
                    <a:pt x="13013" y="1795"/>
                  </a:cubicBezTo>
                  <a:lnTo>
                    <a:pt x="13013" y="1795"/>
                  </a:lnTo>
                  <a:cubicBezTo>
                    <a:pt x="11792" y="1864"/>
                    <a:pt x="10657" y="1782"/>
                    <a:pt x="9692" y="1562"/>
                  </a:cubicBezTo>
                  <a:lnTo>
                    <a:pt x="9692" y="1562"/>
                  </a:lnTo>
                  <a:cubicBezTo>
                    <a:pt x="9633" y="1550"/>
                    <a:pt x="9577" y="1534"/>
                    <a:pt x="9519" y="1520"/>
                  </a:cubicBezTo>
                  <a:lnTo>
                    <a:pt x="9519" y="1520"/>
                  </a:lnTo>
                  <a:cubicBezTo>
                    <a:pt x="9463" y="1505"/>
                    <a:pt x="9407" y="1493"/>
                    <a:pt x="9350" y="1476"/>
                  </a:cubicBezTo>
                  <a:lnTo>
                    <a:pt x="9350" y="1476"/>
                  </a:lnTo>
                  <a:cubicBezTo>
                    <a:pt x="9239" y="1446"/>
                    <a:pt x="9126" y="1411"/>
                    <a:pt x="9014" y="1377"/>
                  </a:cubicBezTo>
                  <a:lnTo>
                    <a:pt x="9014" y="1377"/>
                  </a:lnTo>
                  <a:cubicBezTo>
                    <a:pt x="8791" y="1306"/>
                    <a:pt x="8566" y="1228"/>
                    <a:pt x="8335" y="1146"/>
                  </a:cubicBezTo>
                  <a:lnTo>
                    <a:pt x="8335" y="1146"/>
                  </a:lnTo>
                  <a:cubicBezTo>
                    <a:pt x="8107" y="1064"/>
                    <a:pt x="7877" y="980"/>
                    <a:pt x="7637" y="899"/>
                  </a:cubicBezTo>
                  <a:lnTo>
                    <a:pt x="7637" y="899"/>
                  </a:lnTo>
                  <a:cubicBezTo>
                    <a:pt x="7519" y="859"/>
                    <a:pt x="7400" y="820"/>
                    <a:pt x="7277" y="782"/>
                  </a:cubicBezTo>
                  <a:lnTo>
                    <a:pt x="7277" y="782"/>
                  </a:lnTo>
                  <a:cubicBezTo>
                    <a:pt x="7155" y="745"/>
                    <a:pt x="7033" y="711"/>
                    <a:pt x="6913" y="677"/>
                  </a:cubicBezTo>
                  <a:lnTo>
                    <a:pt x="6913" y="677"/>
                  </a:lnTo>
                  <a:cubicBezTo>
                    <a:pt x="5987" y="425"/>
                    <a:pt x="5090" y="317"/>
                    <a:pt x="4263" y="311"/>
                  </a:cubicBezTo>
                  <a:lnTo>
                    <a:pt x="4263" y="311"/>
                  </a:lnTo>
                  <a:cubicBezTo>
                    <a:pt x="3495" y="304"/>
                    <a:pt x="2782" y="384"/>
                    <a:pt x="2132" y="520"/>
                  </a:cubicBezTo>
                  <a:lnTo>
                    <a:pt x="2132" y="520"/>
                  </a:lnTo>
                  <a:cubicBezTo>
                    <a:pt x="1524" y="647"/>
                    <a:pt x="969" y="824"/>
                    <a:pt x="462" y="1023"/>
                  </a:cubicBezTo>
                  <a:lnTo>
                    <a:pt x="462" y="1023"/>
                  </a:lnTo>
                  <a:cubicBezTo>
                    <a:pt x="304" y="1085"/>
                    <a:pt x="150" y="1149"/>
                    <a:pt x="0" y="1215"/>
                  </a:cubicBezTo>
                  <a:lnTo>
                    <a:pt x="0" y="1099"/>
                  </a:lnTo>
                  <a:lnTo>
                    <a:pt x="0" y="1099"/>
                  </a:lnTo>
                  <a:cubicBezTo>
                    <a:pt x="140" y="1037"/>
                    <a:pt x="284" y="976"/>
                    <a:pt x="431" y="917"/>
                  </a:cubicBezTo>
                  <a:lnTo>
                    <a:pt x="431" y="917"/>
                  </a:lnTo>
                  <a:cubicBezTo>
                    <a:pt x="940" y="714"/>
                    <a:pt x="1500" y="533"/>
                    <a:pt x="2114" y="400"/>
                  </a:cubicBezTo>
                  <a:lnTo>
                    <a:pt x="2114" y="400"/>
                  </a:lnTo>
                  <a:cubicBezTo>
                    <a:pt x="2772" y="258"/>
                    <a:pt x="3495" y="172"/>
                    <a:pt x="4275" y="173"/>
                  </a:cubicBezTo>
                  <a:lnTo>
                    <a:pt x="4275" y="173"/>
                  </a:lnTo>
                  <a:cubicBezTo>
                    <a:pt x="5117" y="175"/>
                    <a:pt x="6034" y="279"/>
                    <a:pt x="6984" y="530"/>
                  </a:cubicBezTo>
                  <a:lnTo>
                    <a:pt x="6984" y="530"/>
                  </a:lnTo>
                  <a:cubicBezTo>
                    <a:pt x="7107" y="565"/>
                    <a:pt x="7232" y="599"/>
                    <a:pt x="7357" y="635"/>
                  </a:cubicBezTo>
                  <a:lnTo>
                    <a:pt x="7357" y="635"/>
                  </a:lnTo>
                  <a:cubicBezTo>
                    <a:pt x="7483" y="673"/>
                    <a:pt x="7605" y="713"/>
                    <a:pt x="7726" y="752"/>
                  </a:cubicBezTo>
                  <a:lnTo>
                    <a:pt x="7726" y="752"/>
                  </a:lnTo>
                  <a:cubicBezTo>
                    <a:pt x="7971" y="834"/>
                    <a:pt x="8204" y="917"/>
                    <a:pt x="8432" y="997"/>
                  </a:cubicBezTo>
                  <a:lnTo>
                    <a:pt x="8432" y="997"/>
                  </a:lnTo>
                  <a:cubicBezTo>
                    <a:pt x="8663" y="1078"/>
                    <a:pt x="8888" y="1155"/>
                    <a:pt x="9107" y="1222"/>
                  </a:cubicBezTo>
                  <a:lnTo>
                    <a:pt x="9107" y="1222"/>
                  </a:lnTo>
                  <a:cubicBezTo>
                    <a:pt x="9217" y="1256"/>
                    <a:pt x="9328" y="1289"/>
                    <a:pt x="9435" y="1317"/>
                  </a:cubicBezTo>
                  <a:lnTo>
                    <a:pt x="9435" y="1317"/>
                  </a:lnTo>
                  <a:cubicBezTo>
                    <a:pt x="9491" y="1333"/>
                    <a:pt x="9545" y="1344"/>
                    <a:pt x="9600" y="1358"/>
                  </a:cubicBezTo>
                  <a:lnTo>
                    <a:pt x="9600" y="1358"/>
                  </a:lnTo>
                  <a:cubicBezTo>
                    <a:pt x="9655" y="1371"/>
                    <a:pt x="9710" y="1387"/>
                    <a:pt x="9767" y="1398"/>
                  </a:cubicBezTo>
                  <a:lnTo>
                    <a:pt x="9767" y="1398"/>
                  </a:lnTo>
                  <a:cubicBezTo>
                    <a:pt x="10700" y="1605"/>
                    <a:pt x="11801" y="1677"/>
                    <a:pt x="12985" y="1602"/>
                  </a:cubicBezTo>
                  <a:lnTo>
                    <a:pt x="12985" y="1602"/>
                  </a:lnTo>
                  <a:cubicBezTo>
                    <a:pt x="13297" y="1586"/>
                    <a:pt x="13614" y="1552"/>
                    <a:pt x="13936" y="1517"/>
                  </a:cubicBezTo>
                  <a:lnTo>
                    <a:pt x="13936" y="1517"/>
                  </a:lnTo>
                  <a:cubicBezTo>
                    <a:pt x="14265" y="1474"/>
                    <a:pt x="14597" y="1429"/>
                    <a:pt x="14936" y="1365"/>
                  </a:cubicBezTo>
                  <a:lnTo>
                    <a:pt x="14936" y="1365"/>
                  </a:lnTo>
                  <a:cubicBezTo>
                    <a:pt x="15636" y="1242"/>
                    <a:pt x="16354" y="1070"/>
                    <a:pt x="17085" y="861"/>
                  </a:cubicBezTo>
                  <a:lnTo>
                    <a:pt x="17085" y="861"/>
                  </a:lnTo>
                  <a:cubicBezTo>
                    <a:pt x="17179" y="834"/>
                    <a:pt x="17272" y="806"/>
                    <a:pt x="17365" y="777"/>
                  </a:cubicBezTo>
                  <a:lnTo>
                    <a:pt x="17650" y="691"/>
                  </a:lnTo>
                  <a:lnTo>
                    <a:pt x="17936" y="598"/>
                  </a:lnTo>
                  <a:lnTo>
                    <a:pt x="17936" y="598"/>
                  </a:lnTo>
                  <a:cubicBezTo>
                    <a:pt x="18033" y="567"/>
                    <a:pt x="18129" y="535"/>
                    <a:pt x="18224" y="501"/>
                  </a:cubicBezTo>
                  <a:lnTo>
                    <a:pt x="18516" y="401"/>
                  </a:lnTo>
                  <a:lnTo>
                    <a:pt x="18516" y="401"/>
                  </a:lnTo>
                  <a:cubicBezTo>
                    <a:pt x="18614" y="366"/>
                    <a:pt x="18710" y="329"/>
                    <a:pt x="18809" y="294"/>
                  </a:cubicBezTo>
                  <a:lnTo>
                    <a:pt x="18809" y="294"/>
                  </a:lnTo>
                  <a:cubicBezTo>
                    <a:pt x="19008" y="223"/>
                    <a:pt x="19203" y="145"/>
                    <a:pt x="19402" y="68"/>
                  </a:cubicBezTo>
                  <a:lnTo>
                    <a:pt x="19402" y="68"/>
                  </a:lnTo>
                  <a:cubicBezTo>
                    <a:pt x="19460" y="45"/>
                    <a:pt x="19518" y="22"/>
                    <a:pt x="19575" y="0"/>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5" name="Freeform 3">
              <a:extLst>
                <a:ext uri="{FF2B5EF4-FFF2-40B4-BE49-F238E27FC236}">
                  <a16:creationId xmlns:a16="http://schemas.microsoft.com/office/drawing/2014/main" id="{79C81824-B789-9845-A4CF-ECB3F9216895}"/>
                </a:ext>
              </a:extLst>
            </p:cNvPr>
            <p:cNvSpPr>
              <a:spLocks noChangeArrowheads="1"/>
            </p:cNvSpPr>
            <p:nvPr/>
          </p:nvSpPr>
          <p:spPr bwMode="auto">
            <a:xfrm>
              <a:off x="-1" y="10832755"/>
              <a:ext cx="24378493" cy="2883245"/>
            </a:xfrm>
            <a:custGeom>
              <a:avLst/>
              <a:gdLst>
                <a:gd name="T0" fmla="*/ 19575 w 19576"/>
                <a:gd name="T1" fmla="*/ 1633 h 2316"/>
                <a:gd name="T2" fmla="*/ 19198 w 19576"/>
                <a:gd name="T3" fmla="*/ 1711 h 2316"/>
                <a:gd name="T4" fmla="*/ 16085 w 19576"/>
                <a:gd name="T5" fmla="*/ 2185 h 2316"/>
                <a:gd name="T6" fmla="*/ 14653 w 19576"/>
                <a:gd name="T7" fmla="*/ 2288 h 2316"/>
                <a:gd name="T8" fmla="*/ 13315 w 19576"/>
                <a:gd name="T9" fmla="*/ 2305 h 2316"/>
                <a:gd name="T10" fmla="*/ 8896 w 19576"/>
                <a:gd name="T11" fmla="*/ 1680 h 2316"/>
                <a:gd name="T12" fmla="*/ 8670 w 19576"/>
                <a:gd name="T13" fmla="*/ 1608 h 2316"/>
                <a:gd name="T14" fmla="*/ 8448 w 19576"/>
                <a:gd name="T15" fmla="*/ 1534 h 2316"/>
                <a:gd name="T16" fmla="*/ 8035 w 19576"/>
                <a:gd name="T17" fmla="*/ 1380 h 2316"/>
                <a:gd name="T18" fmla="*/ 7315 w 19576"/>
                <a:gd name="T19" fmla="*/ 1078 h 2316"/>
                <a:gd name="T20" fmla="*/ 6704 w 19576"/>
                <a:gd name="T21" fmla="*/ 814 h 2316"/>
                <a:gd name="T22" fmla="*/ 6429 w 19576"/>
                <a:gd name="T23" fmla="*/ 703 h 2316"/>
                <a:gd name="T24" fmla="*/ 6165 w 19576"/>
                <a:gd name="T25" fmla="*/ 606 h 2316"/>
                <a:gd name="T26" fmla="*/ 4125 w 19576"/>
                <a:gd name="T27" fmla="*/ 182 h 2316"/>
                <a:gd name="T28" fmla="*/ 2330 w 19576"/>
                <a:gd name="T29" fmla="*/ 233 h 2316"/>
                <a:gd name="T30" fmla="*/ 812 w 19576"/>
                <a:gd name="T31" fmla="*/ 579 h 2316"/>
                <a:gd name="T32" fmla="*/ 0 w 19576"/>
                <a:gd name="T33" fmla="*/ 873 h 2316"/>
                <a:gd name="T34" fmla="*/ 0 w 19576"/>
                <a:gd name="T35" fmla="*/ 756 h 2316"/>
                <a:gd name="T36" fmla="*/ 780 w 19576"/>
                <a:gd name="T37" fmla="*/ 470 h 2316"/>
                <a:gd name="T38" fmla="*/ 2311 w 19576"/>
                <a:gd name="T39" fmla="*/ 110 h 2316"/>
                <a:gd name="T40" fmla="*/ 4138 w 19576"/>
                <a:gd name="T41" fmla="*/ 46 h 2316"/>
                <a:gd name="T42" fmla="*/ 6231 w 19576"/>
                <a:gd name="T43" fmla="*/ 469 h 2316"/>
                <a:gd name="T44" fmla="*/ 6503 w 19576"/>
                <a:gd name="T45" fmla="*/ 567 h 2316"/>
                <a:gd name="T46" fmla="*/ 6785 w 19576"/>
                <a:gd name="T47" fmla="*/ 678 h 2316"/>
                <a:gd name="T48" fmla="*/ 7404 w 19576"/>
                <a:gd name="T49" fmla="*/ 942 h 2316"/>
                <a:gd name="T50" fmla="*/ 8121 w 19576"/>
                <a:gd name="T51" fmla="*/ 1237 h 2316"/>
                <a:gd name="T52" fmla="*/ 8527 w 19576"/>
                <a:gd name="T53" fmla="*/ 1385 h 2316"/>
                <a:gd name="T54" fmla="*/ 8745 w 19576"/>
                <a:gd name="T55" fmla="*/ 1456 h 2316"/>
                <a:gd name="T56" fmla="*/ 8967 w 19576"/>
                <a:gd name="T57" fmla="*/ 1526 h 2316"/>
                <a:gd name="T58" fmla="*/ 13288 w 19576"/>
                <a:gd name="T59" fmla="*/ 2109 h 2316"/>
                <a:gd name="T60" fmla="*/ 14592 w 19576"/>
                <a:gd name="T61" fmla="*/ 2084 h 2316"/>
                <a:gd name="T62" fmla="*/ 15986 w 19576"/>
                <a:gd name="T63" fmla="*/ 1975 h 2316"/>
                <a:gd name="T64" fmla="*/ 19012 w 19576"/>
                <a:gd name="T65" fmla="*/ 1493 h 2316"/>
                <a:gd name="T66" fmla="*/ 19575 w 19576"/>
                <a:gd name="T67" fmla="*/ 1370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76" h="2316">
                  <a:moveTo>
                    <a:pt x="19575" y="1370"/>
                  </a:moveTo>
                  <a:lnTo>
                    <a:pt x="19575" y="1633"/>
                  </a:lnTo>
                  <a:lnTo>
                    <a:pt x="19575" y="1633"/>
                  </a:lnTo>
                  <a:cubicBezTo>
                    <a:pt x="19450" y="1660"/>
                    <a:pt x="19325" y="1687"/>
                    <a:pt x="19198" y="1711"/>
                  </a:cubicBezTo>
                  <a:lnTo>
                    <a:pt x="19198" y="1711"/>
                  </a:lnTo>
                  <a:cubicBezTo>
                    <a:pt x="18138" y="1926"/>
                    <a:pt x="17098" y="2088"/>
                    <a:pt x="16085" y="2185"/>
                  </a:cubicBezTo>
                  <a:lnTo>
                    <a:pt x="16085" y="2185"/>
                  </a:lnTo>
                  <a:cubicBezTo>
                    <a:pt x="15602" y="2236"/>
                    <a:pt x="15120" y="2265"/>
                    <a:pt x="14653" y="2288"/>
                  </a:cubicBezTo>
                  <a:lnTo>
                    <a:pt x="14653" y="2288"/>
                  </a:lnTo>
                  <a:cubicBezTo>
                    <a:pt x="14197" y="2304"/>
                    <a:pt x="13753" y="2315"/>
                    <a:pt x="13315" y="2305"/>
                  </a:cubicBezTo>
                  <a:lnTo>
                    <a:pt x="13315" y="2305"/>
                  </a:lnTo>
                  <a:cubicBezTo>
                    <a:pt x="11690" y="2281"/>
                    <a:pt x="10187" y="2072"/>
                    <a:pt x="8896" y="1680"/>
                  </a:cubicBezTo>
                  <a:lnTo>
                    <a:pt x="8896" y="1680"/>
                  </a:lnTo>
                  <a:cubicBezTo>
                    <a:pt x="8819" y="1658"/>
                    <a:pt x="8745" y="1632"/>
                    <a:pt x="8670" y="1608"/>
                  </a:cubicBezTo>
                  <a:lnTo>
                    <a:pt x="8670" y="1608"/>
                  </a:lnTo>
                  <a:cubicBezTo>
                    <a:pt x="8595" y="1583"/>
                    <a:pt x="8519" y="1560"/>
                    <a:pt x="8448" y="1534"/>
                  </a:cubicBezTo>
                  <a:lnTo>
                    <a:pt x="8448" y="1534"/>
                  </a:lnTo>
                  <a:cubicBezTo>
                    <a:pt x="8304" y="1484"/>
                    <a:pt x="8167" y="1431"/>
                    <a:pt x="8035" y="1380"/>
                  </a:cubicBezTo>
                  <a:lnTo>
                    <a:pt x="8035" y="1380"/>
                  </a:lnTo>
                  <a:cubicBezTo>
                    <a:pt x="7776" y="1277"/>
                    <a:pt x="7537" y="1175"/>
                    <a:pt x="7315" y="1078"/>
                  </a:cubicBezTo>
                  <a:lnTo>
                    <a:pt x="7315" y="1078"/>
                  </a:lnTo>
                  <a:cubicBezTo>
                    <a:pt x="7098" y="984"/>
                    <a:pt x="6895" y="894"/>
                    <a:pt x="6704" y="814"/>
                  </a:cubicBezTo>
                  <a:lnTo>
                    <a:pt x="6704" y="814"/>
                  </a:lnTo>
                  <a:cubicBezTo>
                    <a:pt x="6609" y="775"/>
                    <a:pt x="6518" y="737"/>
                    <a:pt x="6429" y="703"/>
                  </a:cubicBezTo>
                  <a:lnTo>
                    <a:pt x="6429" y="703"/>
                  </a:lnTo>
                  <a:cubicBezTo>
                    <a:pt x="6340" y="670"/>
                    <a:pt x="6252" y="639"/>
                    <a:pt x="6165" y="606"/>
                  </a:cubicBezTo>
                  <a:lnTo>
                    <a:pt x="6165" y="606"/>
                  </a:lnTo>
                  <a:cubicBezTo>
                    <a:pt x="5484" y="370"/>
                    <a:pt x="4792" y="235"/>
                    <a:pt x="4125" y="182"/>
                  </a:cubicBezTo>
                  <a:lnTo>
                    <a:pt x="4125" y="182"/>
                  </a:lnTo>
                  <a:cubicBezTo>
                    <a:pt x="3499" y="132"/>
                    <a:pt x="2895" y="155"/>
                    <a:pt x="2330" y="233"/>
                  </a:cubicBezTo>
                  <a:lnTo>
                    <a:pt x="2330" y="233"/>
                  </a:lnTo>
                  <a:cubicBezTo>
                    <a:pt x="1794" y="307"/>
                    <a:pt x="1288" y="428"/>
                    <a:pt x="812" y="579"/>
                  </a:cubicBezTo>
                  <a:lnTo>
                    <a:pt x="812" y="579"/>
                  </a:lnTo>
                  <a:cubicBezTo>
                    <a:pt x="532" y="668"/>
                    <a:pt x="261" y="768"/>
                    <a:pt x="0" y="873"/>
                  </a:cubicBezTo>
                  <a:lnTo>
                    <a:pt x="0" y="756"/>
                  </a:lnTo>
                  <a:lnTo>
                    <a:pt x="0" y="756"/>
                  </a:lnTo>
                  <a:cubicBezTo>
                    <a:pt x="251" y="654"/>
                    <a:pt x="511" y="557"/>
                    <a:pt x="780" y="470"/>
                  </a:cubicBezTo>
                  <a:lnTo>
                    <a:pt x="780" y="470"/>
                  </a:lnTo>
                  <a:cubicBezTo>
                    <a:pt x="1258" y="316"/>
                    <a:pt x="1768" y="188"/>
                    <a:pt x="2311" y="110"/>
                  </a:cubicBezTo>
                  <a:lnTo>
                    <a:pt x="2311" y="110"/>
                  </a:lnTo>
                  <a:cubicBezTo>
                    <a:pt x="2885" y="27"/>
                    <a:pt x="3498" y="0"/>
                    <a:pt x="4138" y="46"/>
                  </a:cubicBezTo>
                  <a:lnTo>
                    <a:pt x="4138" y="46"/>
                  </a:lnTo>
                  <a:cubicBezTo>
                    <a:pt x="4819" y="96"/>
                    <a:pt x="5528" y="231"/>
                    <a:pt x="6231" y="469"/>
                  </a:cubicBezTo>
                  <a:lnTo>
                    <a:pt x="6231" y="469"/>
                  </a:lnTo>
                  <a:cubicBezTo>
                    <a:pt x="6321" y="502"/>
                    <a:pt x="6412" y="533"/>
                    <a:pt x="6503" y="567"/>
                  </a:cubicBezTo>
                  <a:lnTo>
                    <a:pt x="6503" y="567"/>
                  </a:lnTo>
                  <a:cubicBezTo>
                    <a:pt x="6595" y="602"/>
                    <a:pt x="6690" y="639"/>
                    <a:pt x="6785" y="678"/>
                  </a:cubicBezTo>
                  <a:lnTo>
                    <a:pt x="6785" y="678"/>
                  </a:lnTo>
                  <a:cubicBezTo>
                    <a:pt x="6980" y="759"/>
                    <a:pt x="7186" y="849"/>
                    <a:pt x="7404" y="942"/>
                  </a:cubicBezTo>
                  <a:lnTo>
                    <a:pt x="7404" y="942"/>
                  </a:lnTo>
                  <a:cubicBezTo>
                    <a:pt x="7627" y="1037"/>
                    <a:pt x="7864" y="1138"/>
                    <a:pt x="8121" y="1237"/>
                  </a:cubicBezTo>
                  <a:lnTo>
                    <a:pt x="8121" y="1237"/>
                  </a:lnTo>
                  <a:cubicBezTo>
                    <a:pt x="8252" y="1287"/>
                    <a:pt x="8386" y="1337"/>
                    <a:pt x="8527" y="1385"/>
                  </a:cubicBezTo>
                  <a:lnTo>
                    <a:pt x="8527" y="1385"/>
                  </a:lnTo>
                  <a:cubicBezTo>
                    <a:pt x="8597" y="1411"/>
                    <a:pt x="8672" y="1433"/>
                    <a:pt x="8745" y="1456"/>
                  </a:cubicBezTo>
                  <a:lnTo>
                    <a:pt x="8745" y="1456"/>
                  </a:lnTo>
                  <a:cubicBezTo>
                    <a:pt x="8818" y="1480"/>
                    <a:pt x="8892" y="1505"/>
                    <a:pt x="8967" y="1526"/>
                  </a:cubicBezTo>
                  <a:lnTo>
                    <a:pt x="8967" y="1526"/>
                  </a:lnTo>
                  <a:cubicBezTo>
                    <a:pt x="10229" y="1900"/>
                    <a:pt x="11700" y="2096"/>
                    <a:pt x="13288" y="2109"/>
                  </a:cubicBezTo>
                  <a:lnTo>
                    <a:pt x="13288" y="2109"/>
                  </a:lnTo>
                  <a:cubicBezTo>
                    <a:pt x="13714" y="2115"/>
                    <a:pt x="14147" y="2102"/>
                    <a:pt x="14592" y="2084"/>
                  </a:cubicBezTo>
                  <a:lnTo>
                    <a:pt x="14592" y="2084"/>
                  </a:lnTo>
                  <a:cubicBezTo>
                    <a:pt x="15047" y="2059"/>
                    <a:pt x="15517" y="2028"/>
                    <a:pt x="15986" y="1975"/>
                  </a:cubicBezTo>
                  <a:lnTo>
                    <a:pt x="15986" y="1975"/>
                  </a:lnTo>
                  <a:cubicBezTo>
                    <a:pt x="16971" y="1873"/>
                    <a:pt x="17982" y="1709"/>
                    <a:pt x="19012" y="1493"/>
                  </a:cubicBezTo>
                  <a:lnTo>
                    <a:pt x="19012" y="1493"/>
                  </a:lnTo>
                  <a:cubicBezTo>
                    <a:pt x="19146" y="1467"/>
                    <a:pt x="19278" y="1437"/>
                    <a:pt x="19411" y="1407"/>
                  </a:cubicBezTo>
                  <a:lnTo>
                    <a:pt x="19575" y="1370"/>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6" name="Freeform 4">
              <a:extLst>
                <a:ext uri="{FF2B5EF4-FFF2-40B4-BE49-F238E27FC236}">
                  <a16:creationId xmlns:a16="http://schemas.microsoft.com/office/drawing/2014/main" id="{A5F2C882-0659-0E45-B341-7737763EC2B3}"/>
                </a:ext>
              </a:extLst>
            </p:cNvPr>
            <p:cNvSpPr>
              <a:spLocks noChangeArrowheads="1"/>
            </p:cNvSpPr>
            <p:nvPr/>
          </p:nvSpPr>
          <p:spPr bwMode="auto">
            <a:xfrm>
              <a:off x="-1" y="11008495"/>
              <a:ext cx="38441" cy="120822"/>
            </a:xfrm>
            <a:custGeom>
              <a:avLst/>
              <a:gdLst>
                <a:gd name="T0" fmla="*/ 28 w 29"/>
                <a:gd name="T1" fmla="*/ 84 h 97"/>
                <a:gd name="T2" fmla="*/ 0 w 29"/>
                <a:gd name="T3" fmla="*/ 96 h 97"/>
                <a:gd name="T4" fmla="*/ 0 w 29"/>
                <a:gd name="T5" fmla="*/ 0 h 97"/>
                <a:gd name="T6" fmla="*/ 28 w 29"/>
                <a:gd name="T7" fmla="*/ 84 h 97"/>
              </a:gdLst>
              <a:ahLst/>
              <a:cxnLst>
                <a:cxn ang="0">
                  <a:pos x="T0" y="T1"/>
                </a:cxn>
                <a:cxn ang="0">
                  <a:pos x="T2" y="T3"/>
                </a:cxn>
                <a:cxn ang="0">
                  <a:pos x="T4" y="T5"/>
                </a:cxn>
                <a:cxn ang="0">
                  <a:pos x="T6" y="T7"/>
                </a:cxn>
              </a:cxnLst>
              <a:rect l="0" t="0" r="r" b="b"/>
              <a:pathLst>
                <a:path w="29" h="97">
                  <a:moveTo>
                    <a:pt x="28" y="84"/>
                  </a:moveTo>
                  <a:lnTo>
                    <a:pt x="0" y="96"/>
                  </a:lnTo>
                  <a:lnTo>
                    <a:pt x="0" y="0"/>
                  </a:lnTo>
                  <a:lnTo>
                    <a:pt x="28" y="84"/>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7" name="Freeform 5">
              <a:extLst>
                <a:ext uri="{FF2B5EF4-FFF2-40B4-BE49-F238E27FC236}">
                  <a16:creationId xmlns:a16="http://schemas.microsoft.com/office/drawing/2014/main" id="{0C6388FB-FE90-2D41-9460-95A4D1F10CE7}"/>
                </a:ext>
              </a:extLst>
            </p:cNvPr>
            <p:cNvSpPr>
              <a:spLocks noChangeArrowheads="1"/>
            </p:cNvSpPr>
            <p:nvPr/>
          </p:nvSpPr>
          <p:spPr bwMode="auto">
            <a:xfrm>
              <a:off x="549188" y="10393403"/>
              <a:ext cx="1076410" cy="499764"/>
            </a:xfrm>
            <a:custGeom>
              <a:avLst/>
              <a:gdLst>
                <a:gd name="T0" fmla="*/ 862 w 863"/>
                <a:gd name="T1" fmla="*/ 132 h 402"/>
                <a:gd name="T2" fmla="*/ 862 w 863"/>
                <a:gd name="T3" fmla="*/ 132 h 402"/>
                <a:gd name="T4" fmla="*/ 38 w 863"/>
                <a:gd name="T5" fmla="*/ 401 h 402"/>
                <a:gd name="T6" fmla="*/ 0 w 863"/>
                <a:gd name="T7" fmla="*/ 277 h 402"/>
                <a:gd name="T8" fmla="*/ 0 w 863"/>
                <a:gd name="T9" fmla="*/ 277 h 402"/>
                <a:gd name="T10" fmla="*/ 831 w 863"/>
                <a:gd name="T11" fmla="*/ 0 h 402"/>
                <a:gd name="T12" fmla="*/ 862 w 863"/>
                <a:gd name="T13" fmla="*/ 132 h 402"/>
              </a:gdLst>
              <a:ahLst/>
              <a:cxnLst>
                <a:cxn ang="0">
                  <a:pos x="T0" y="T1"/>
                </a:cxn>
                <a:cxn ang="0">
                  <a:pos x="T2" y="T3"/>
                </a:cxn>
                <a:cxn ang="0">
                  <a:pos x="T4" y="T5"/>
                </a:cxn>
                <a:cxn ang="0">
                  <a:pos x="T6" y="T7"/>
                </a:cxn>
                <a:cxn ang="0">
                  <a:pos x="T8" y="T9"/>
                </a:cxn>
                <a:cxn ang="0">
                  <a:pos x="T10" y="T11"/>
                </a:cxn>
                <a:cxn ang="0">
                  <a:pos x="T12" y="T13"/>
                </a:cxn>
              </a:cxnLst>
              <a:rect l="0" t="0" r="r" b="b"/>
              <a:pathLst>
                <a:path w="863" h="402">
                  <a:moveTo>
                    <a:pt x="862" y="132"/>
                  </a:moveTo>
                  <a:lnTo>
                    <a:pt x="862" y="132"/>
                  </a:lnTo>
                  <a:cubicBezTo>
                    <a:pt x="576" y="211"/>
                    <a:pt x="301" y="302"/>
                    <a:pt x="38" y="401"/>
                  </a:cubicBezTo>
                  <a:lnTo>
                    <a:pt x="0" y="277"/>
                  </a:lnTo>
                  <a:lnTo>
                    <a:pt x="0" y="277"/>
                  </a:lnTo>
                  <a:cubicBezTo>
                    <a:pt x="265" y="176"/>
                    <a:pt x="542" y="84"/>
                    <a:pt x="831" y="0"/>
                  </a:cubicBezTo>
                  <a:lnTo>
                    <a:pt x="862" y="132"/>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8" name="Freeform 6">
              <a:extLst>
                <a:ext uri="{FF2B5EF4-FFF2-40B4-BE49-F238E27FC236}">
                  <a16:creationId xmlns:a16="http://schemas.microsoft.com/office/drawing/2014/main" id="{D9588D61-CF77-734C-B460-24A94451E28C}"/>
                </a:ext>
              </a:extLst>
            </p:cNvPr>
            <p:cNvSpPr>
              <a:spLocks noChangeArrowheads="1"/>
            </p:cNvSpPr>
            <p:nvPr/>
          </p:nvSpPr>
          <p:spPr bwMode="auto">
            <a:xfrm>
              <a:off x="2268147" y="10008971"/>
              <a:ext cx="1268628" cy="384432"/>
            </a:xfrm>
            <a:custGeom>
              <a:avLst/>
              <a:gdLst>
                <a:gd name="T0" fmla="*/ 1019 w 1020"/>
                <a:gd name="T1" fmla="*/ 146 h 307"/>
                <a:gd name="T2" fmla="*/ 1019 w 1020"/>
                <a:gd name="T3" fmla="*/ 146 h 307"/>
                <a:gd name="T4" fmla="*/ 26 w 1020"/>
                <a:gd name="T5" fmla="*/ 306 h 307"/>
                <a:gd name="T6" fmla="*/ 0 w 1020"/>
                <a:gd name="T7" fmla="*/ 169 h 307"/>
                <a:gd name="T8" fmla="*/ 0 w 1020"/>
                <a:gd name="T9" fmla="*/ 169 h 307"/>
                <a:gd name="T10" fmla="*/ 1008 w 1020"/>
                <a:gd name="T11" fmla="*/ 0 h 307"/>
                <a:gd name="T12" fmla="*/ 1019 w 1020"/>
                <a:gd name="T13" fmla="*/ 146 h 307"/>
              </a:gdLst>
              <a:ahLst/>
              <a:cxnLst>
                <a:cxn ang="0">
                  <a:pos x="T0" y="T1"/>
                </a:cxn>
                <a:cxn ang="0">
                  <a:pos x="T2" y="T3"/>
                </a:cxn>
                <a:cxn ang="0">
                  <a:pos x="T4" y="T5"/>
                </a:cxn>
                <a:cxn ang="0">
                  <a:pos x="T6" y="T7"/>
                </a:cxn>
                <a:cxn ang="0">
                  <a:pos x="T8" y="T9"/>
                </a:cxn>
                <a:cxn ang="0">
                  <a:pos x="T10" y="T11"/>
                </a:cxn>
                <a:cxn ang="0">
                  <a:pos x="T12" y="T13"/>
                </a:cxn>
              </a:cxnLst>
              <a:rect l="0" t="0" r="r" b="b"/>
              <a:pathLst>
                <a:path w="1020" h="307">
                  <a:moveTo>
                    <a:pt x="1019" y="146"/>
                  </a:moveTo>
                  <a:lnTo>
                    <a:pt x="1019" y="146"/>
                  </a:lnTo>
                  <a:cubicBezTo>
                    <a:pt x="675" y="182"/>
                    <a:pt x="343" y="237"/>
                    <a:pt x="26" y="306"/>
                  </a:cubicBezTo>
                  <a:lnTo>
                    <a:pt x="0" y="169"/>
                  </a:lnTo>
                  <a:lnTo>
                    <a:pt x="0" y="169"/>
                  </a:lnTo>
                  <a:cubicBezTo>
                    <a:pt x="321" y="96"/>
                    <a:pt x="657" y="38"/>
                    <a:pt x="1008" y="0"/>
                  </a:cubicBezTo>
                  <a:lnTo>
                    <a:pt x="1019" y="146"/>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9" name="Freeform 7">
              <a:extLst>
                <a:ext uri="{FF2B5EF4-FFF2-40B4-BE49-F238E27FC236}">
                  <a16:creationId xmlns:a16="http://schemas.microsoft.com/office/drawing/2014/main" id="{A9347D86-77C7-F544-875E-72586FCFAA47}"/>
                </a:ext>
              </a:extLst>
            </p:cNvPr>
            <p:cNvSpPr>
              <a:spLocks noChangeArrowheads="1"/>
            </p:cNvSpPr>
            <p:nvPr/>
          </p:nvSpPr>
          <p:spPr bwMode="auto">
            <a:xfrm>
              <a:off x="4355065" y="9926594"/>
              <a:ext cx="1510271" cy="258117"/>
            </a:xfrm>
            <a:custGeom>
              <a:avLst/>
              <a:gdLst>
                <a:gd name="T0" fmla="*/ 1186 w 1212"/>
                <a:gd name="T1" fmla="*/ 206 h 207"/>
                <a:gd name="T2" fmla="*/ 1186 w 1212"/>
                <a:gd name="T3" fmla="*/ 206 h 207"/>
                <a:gd name="T4" fmla="*/ 0 w 1212"/>
                <a:gd name="T5" fmla="*/ 168 h 207"/>
                <a:gd name="T6" fmla="*/ 0 w 1212"/>
                <a:gd name="T7" fmla="*/ 15 h 207"/>
                <a:gd name="T8" fmla="*/ 0 w 1212"/>
                <a:gd name="T9" fmla="*/ 15 h 207"/>
                <a:gd name="T10" fmla="*/ 1211 w 1212"/>
                <a:gd name="T11" fmla="*/ 45 h 207"/>
                <a:gd name="T12" fmla="*/ 1186 w 1212"/>
                <a:gd name="T13" fmla="*/ 206 h 207"/>
              </a:gdLst>
              <a:ahLst/>
              <a:cxnLst>
                <a:cxn ang="0">
                  <a:pos x="T0" y="T1"/>
                </a:cxn>
                <a:cxn ang="0">
                  <a:pos x="T2" y="T3"/>
                </a:cxn>
                <a:cxn ang="0">
                  <a:pos x="T4" y="T5"/>
                </a:cxn>
                <a:cxn ang="0">
                  <a:pos x="T6" y="T7"/>
                </a:cxn>
                <a:cxn ang="0">
                  <a:pos x="T8" y="T9"/>
                </a:cxn>
                <a:cxn ang="0">
                  <a:pos x="T10" y="T11"/>
                </a:cxn>
                <a:cxn ang="0">
                  <a:pos x="T12" y="T13"/>
                </a:cxn>
              </a:cxnLst>
              <a:rect l="0" t="0" r="r" b="b"/>
              <a:pathLst>
                <a:path w="1212" h="207">
                  <a:moveTo>
                    <a:pt x="1186" y="206"/>
                  </a:moveTo>
                  <a:lnTo>
                    <a:pt x="1186" y="206"/>
                  </a:lnTo>
                  <a:cubicBezTo>
                    <a:pt x="778" y="167"/>
                    <a:pt x="381" y="156"/>
                    <a:pt x="0" y="168"/>
                  </a:cubicBezTo>
                  <a:lnTo>
                    <a:pt x="0" y="15"/>
                  </a:lnTo>
                  <a:lnTo>
                    <a:pt x="0" y="15"/>
                  </a:lnTo>
                  <a:cubicBezTo>
                    <a:pt x="389" y="0"/>
                    <a:pt x="794" y="7"/>
                    <a:pt x="1211" y="45"/>
                  </a:cubicBezTo>
                  <a:lnTo>
                    <a:pt x="1186" y="206"/>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0" name="Freeform 8">
              <a:extLst>
                <a:ext uri="{FF2B5EF4-FFF2-40B4-BE49-F238E27FC236}">
                  <a16:creationId xmlns:a16="http://schemas.microsoft.com/office/drawing/2014/main" id="{36D82121-779A-724D-8F01-0B1314387B30}"/>
                </a:ext>
              </a:extLst>
            </p:cNvPr>
            <p:cNvSpPr>
              <a:spLocks noChangeArrowheads="1"/>
            </p:cNvSpPr>
            <p:nvPr/>
          </p:nvSpPr>
          <p:spPr bwMode="auto">
            <a:xfrm>
              <a:off x="6782480" y="10113318"/>
              <a:ext cx="1795849" cy="648043"/>
            </a:xfrm>
            <a:custGeom>
              <a:avLst/>
              <a:gdLst>
                <a:gd name="T0" fmla="*/ 1354 w 1443"/>
                <a:gd name="T1" fmla="*/ 518 h 519"/>
                <a:gd name="T2" fmla="*/ 1354 w 1443"/>
                <a:gd name="T3" fmla="*/ 518 h 519"/>
                <a:gd name="T4" fmla="*/ 0 w 1443"/>
                <a:gd name="T5" fmla="*/ 164 h 519"/>
                <a:gd name="T6" fmla="*/ 46 w 1443"/>
                <a:gd name="T7" fmla="*/ 0 h 519"/>
                <a:gd name="T8" fmla="*/ 46 w 1443"/>
                <a:gd name="T9" fmla="*/ 0 h 519"/>
                <a:gd name="T10" fmla="*/ 1442 w 1443"/>
                <a:gd name="T11" fmla="*/ 354 h 519"/>
                <a:gd name="T12" fmla="*/ 1354 w 1443"/>
                <a:gd name="T13" fmla="*/ 518 h 519"/>
              </a:gdLst>
              <a:ahLst/>
              <a:cxnLst>
                <a:cxn ang="0">
                  <a:pos x="T0" y="T1"/>
                </a:cxn>
                <a:cxn ang="0">
                  <a:pos x="T2" y="T3"/>
                </a:cxn>
                <a:cxn ang="0">
                  <a:pos x="T4" y="T5"/>
                </a:cxn>
                <a:cxn ang="0">
                  <a:pos x="T6" y="T7"/>
                </a:cxn>
                <a:cxn ang="0">
                  <a:pos x="T8" y="T9"/>
                </a:cxn>
                <a:cxn ang="0">
                  <a:pos x="T10" y="T11"/>
                </a:cxn>
                <a:cxn ang="0">
                  <a:pos x="T12" y="T13"/>
                </a:cxn>
              </a:cxnLst>
              <a:rect l="0" t="0" r="r" b="b"/>
              <a:pathLst>
                <a:path w="1443" h="519">
                  <a:moveTo>
                    <a:pt x="1354" y="518"/>
                  </a:moveTo>
                  <a:lnTo>
                    <a:pt x="1354" y="518"/>
                  </a:lnTo>
                  <a:cubicBezTo>
                    <a:pt x="900" y="361"/>
                    <a:pt x="445" y="245"/>
                    <a:pt x="0" y="164"/>
                  </a:cubicBezTo>
                  <a:lnTo>
                    <a:pt x="46" y="0"/>
                  </a:lnTo>
                  <a:lnTo>
                    <a:pt x="46" y="0"/>
                  </a:lnTo>
                  <a:cubicBezTo>
                    <a:pt x="504" y="80"/>
                    <a:pt x="973" y="197"/>
                    <a:pt x="1442" y="354"/>
                  </a:cubicBezTo>
                  <a:lnTo>
                    <a:pt x="1354" y="518"/>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1" name="Freeform 9">
              <a:extLst>
                <a:ext uri="{FF2B5EF4-FFF2-40B4-BE49-F238E27FC236}">
                  <a16:creationId xmlns:a16="http://schemas.microsoft.com/office/drawing/2014/main" id="{A7735523-21EF-4945-BBED-48AAC5D98975}"/>
                </a:ext>
              </a:extLst>
            </p:cNvPr>
            <p:cNvSpPr>
              <a:spLocks noChangeArrowheads="1"/>
            </p:cNvSpPr>
            <p:nvPr/>
          </p:nvSpPr>
          <p:spPr bwMode="auto">
            <a:xfrm>
              <a:off x="9533918" y="10959070"/>
              <a:ext cx="2125359" cy="911654"/>
            </a:xfrm>
            <a:custGeom>
              <a:avLst/>
              <a:gdLst>
                <a:gd name="T0" fmla="*/ 1622 w 1707"/>
                <a:gd name="T1" fmla="*/ 730 h 731"/>
                <a:gd name="T2" fmla="*/ 1622 w 1707"/>
                <a:gd name="T3" fmla="*/ 730 h 731"/>
                <a:gd name="T4" fmla="*/ 0 w 1707"/>
                <a:gd name="T5" fmla="*/ 164 h 731"/>
                <a:gd name="T6" fmla="*/ 107 w 1707"/>
                <a:gd name="T7" fmla="*/ 0 h 731"/>
                <a:gd name="T8" fmla="*/ 107 w 1707"/>
                <a:gd name="T9" fmla="*/ 0 h 731"/>
                <a:gd name="T10" fmla="*/ 1706 w 1707"/>
                <a:gd name="T11" fmla="*/ 545 h 731"/>
                <a:gd name="T12" fmla="*/ 1622 w 1707"/>
                <a:gd name="T13" fmla="*/ 730 h 731"/>
              </a:gdLst>
              <a:ahLst/>
              <a:cxnLst>
                <a:cxn ang="0">
                  <a:pos x="T0" y="T1"/>
                </a:cxn>
                <a:cxn ang="0">
                  <a:pos x="T2" y="T3"/>
                </a:cxn>
                <a:cxn ang="0">
                  <a:pos x="T4" y="T5"/>
                </a:cxn>
                <a:cxn ang="0">
                  <a:pos x="T6" y="T7"/>
                </a:cxn>
                <a:cxn ang="0">
                  <a:pos x="T8" y="T9"/>
                </a:cxn>
                <a:cxn ang="0">
                  <a:pos x="T10" y="T11"/>
                </a:cxn>
                <a:cxn ang="0">
                  <a:pos x="T12" y="T13"/>
                </a:cxn>
              </a:cxnLst>
              <a:rect l="0" t="0" r="r" b="b"/>
              <a:pathLst>
                <a:path w="1707" h="731">
                  <a:moveTo>
                    <a:pt x="1622" y="730"/>
                  </a:moveTo>
                  <a:lnTo>
                    <a:pt x="1622" y="730"/>
                  </a:lnTo>
                  <a:cubicBezTo>
                    <a:pt x="1030" y="573"/>
                    <a:pt x="500" y="362"/>
                    <a:pt x="0" y="164"/>
                  </a:cubicBezTo>
                  <a:lnTo>
                    <a:pt x="107" y="0"/>
                  </a:lnTo>
                  <a:lnTo>
                    <a:pt x="107" y="0"/>
                  </a:lnTo>
                  <a:cubicBezTo>
                    <a:pt x="611" y="197"/>
                    <a:pt x="1133" y="399"/>
                    <a:pt x="1706" y="545"/>
                  </a:cubicBezTo>
                  <a:lnTo>
                    <a:pt x="1622" y="730"/>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2" name="Freeform 10">
              <a:extLst>
                <a:ext uri="{FF2B5EF4-FFF2-40B4-BE49-F238E27FC236}">
                  <a16:creationId xmlns:a16="http://schemas.microsoft.com/office/drawing/2014/main" id="{D7A2075F-4ADE-DA43-8BF9-F8B76B101576}"/>
                </a:ext>
              </a:extLst>
            </p:cNvPr>
            <p:cNvSpPr>
              <a:spLocks noChangeArrowheads="1"/>
            </p:cNvSpPr>
            <p:nvPr/>
          </p:nvSpPr>
          <p:spPr bwMode="auto">
            <a:xfrm>
              <a:off x="12993808" y="11920149"/>
              <a:ext cx="2784386" cy="466813"/>
            </a:xfrm>
            <a:custGeom>
              <a:avLst/>
              <a:gdLst>
                <a:gd name="T0" fmla="*/ 2233 w 2234"/>
                <a:gd name="T1" fmla="*/ 376 h 377"/>
                <a:gd name="T2" fmla="*/ 2233 w 2234"/>
                <a:gd name="T3" fmla="*/ 376 h 377"/>
                <a:gd name="T4" fmla="*/ 1070 w 2234"/>
                <a:gd name="T5" fmla="*/ 325 h 377"/>
                <a:gd name="T6" fmla="*/ 930 w 2234"/>
                <a:gd name="T7" fmla="*/ 315 h 377"/>
                <a:gd name="T8" fmla="*/ 930 w 2234"/>
                <a:gd name="T9" fmla="*/ 315 h 377"/>
                <a:gd name="T10" fmla="*/ 794 w 2234"/>
                <a:gd name="T11" fmla="*/ 301 h 377"/>
                <a:gd name="T12" fmla="*/ 523 w 2234"/>
                <a:gd name="T13" fmla="*/ 273 h 377"/>
                <a:gd name="T14" fmla="*/ 523 w 2234"/>
                <a:gd name="T15" fmla="*/ 273 h 377"/>
                <a:gd name="T16" fmla="*/ 0 w 2234"/>
                <a:gd name="T17" fmla="*/ 200 h 377"/>
                <a:gd name="T18" fmla="*/ 51 w 2234"/>
                <a:gd name="T19" fmla="*/ 0 h 377"/>
                <a:gd name="T20" fmla="*/ 51 w 2234"/>
                <a:gd name="T21" fmla="*/ 0 h 377"/>
                <a:gd name="T22" fmla="*/ 558 w 2234"/>
                <a:gd name="T23" fmla="*/ 67 h 377"/>
                <a:gd name="T24" fmla="*/ 820 w 2234"/>
                <a:gd name="T25" fmla="*/ 92 h 377"/>
                <a:gd name="T26" fmla="*/ 820 w 2234"/>
                <a:gd name="T27" fmla="*/ 92 h 377"/>
                <a:gd name="T28" fmla="*/ 954 w 2234"/>
                <a:gd name="T29" fmla="*/ 105 h 377"/>
                <a:gd name="T30" fmla="*/ 1088 w 2234"/>
                <a:gd name="T31" fmla="*/ 114 h 377"/>
                <a:gd name="T32" fmla="*/ 1088 w 2234"/>
                <a:gd name="T33" fmla="*/ 114 h 377"/>
                <a:gd name="T34" fmla="*/ 2217 w 2234"/>
                <a:gd name="T35" fmla="*/ 154 h 377"/>
                <a:gd name="T36" fmla="*/ 2233 w 2234"/>
                <a:gd name="T37" fmla="*/ 37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4" h="377">
                  <a:moveTo>
                    <a:pt x="2233" y="376"/>
                  </a:moveTo>
                  <a:lnTo>
                    <a:pt x="2233" y="376"/>
                  </a:lnTo>
                  <a:cubicBezTo>
                    <a:pt x="1835" y="371"/>
                    <a:pt x="1447" y="358"/>
                    <a:pt x="1070" y="325"/>
                  </a:cubicBezTo>
                  <a:lnTo>
                    <a:pt x="930" y="315"/>
                  </a:lnTo>
                  <a:lnTo>
                    <a:pt x="930" y="315"/>
                  </a:lnTo>
                  <a:cubicBezTo>
                    <a:pt x="885" y="311"/>
                    <a:pt x="839" y="305"/>
                    <a:pt x="794" y="301"/>
                  </a:cubicBezTo>
                  <a:lnTo>
                    <a:pt x="523" y="273"/>
                  </a:lnTo>
                  <a:lnTo>
                    <a:pt x="523" y="273"/>
                  </a:lnTo>
                  <a:cubicBezTo>
                    <a:pt x="346" y="249"/>
                    <a:pt x="171" y="230"/>
                    <a:pt x="0" y="200"/>
                  </a:cubicBezTo>
                  <a:lnTo>
                    <a:pt x="51" y="0"/>
                  </a:lnTo>
                  <a:lnTo>
                    <a:pt x="51" y="0"/>
                  </a:lnTo>
                  <a:cubicBezTo>
                    <a:pt x="217" y="27"/>
                    <a:pt x="386" y="45"/>
                    <a:pt x="558" y="67"/>
                  </a:cubicBezTo>
                  <a:lnTo>
                    <a:pt x="820" y="92"/>
                  </a:lnTo>
                  <a:lnTo>
                    <a:pt x="820" y="92"/>
                  </a:lnTo>
                  <a:cubicBezTo>
                    <a:pt x="865" y="96"/>
                    <a:pt x="909" y="101"/>
                    <a:pt x="954" y="105"/>
                  </a:cubicBezTo>
                  <a:lnTo>
                    <a:pt x="1088" y="114"/>
                  </a:lnTo>
                  <a:lnTo>
                    <a:pt x="1088" y="114"/>
                  </a:lnTo>
                  <a:cubicBezTo>
                    <a:pt x="1454" y="142"/>
                    <a:pt x="1831" y="153"/>
                    <a:pt x="2217" y="154"/>
                  </a:cubicBezTo>
                  <a:lnTo>
                    <a:pt x="2233" y="376"/>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3" name="Freeform 11">
              <a:extLst>
                <a:ext uri="{FF2B5EF4-FFF2-40B4-BE49-F238E27FC236}">
                  <a16:creationId xmlns:a16="http://schemas.microsoft.com/office/drawing/2014/main" id="{3F26381E-9674-5D44-9393-50C9EE4DDDB8}"/>
                </a:ext>
              </a:extLst>
            </p:cNvPr>
            <p:cNvSpPr>
              <a:spLocks noChangeArrowheads="1"/>
            </p:cNvSpPr>
            <p:nvPr/>
          </p:nvSpPr>
          <p:spPr bwMode="auto">
            <a:xfrm>
              <a:off x="17585027" y="11557684"/>
              <a:ext cx="3575218" cy="768865"/>
            </a:xfrm>
            <a:custGeom>
              <a:avLst/>
              <a:gdLst>
                <a:gd name="T0" fmla="*/ 2870 w 2871"/>
                <a:gd name="T1" fmla="*/ 239 h 619"/>
                <a:gd name="T2" fmla="*/ 2685 w 2871"/>
                <a:gd name="T3" fmla="*/ 276 h 619"/>
                <a:gd name="T4" fmla="*/ 2685 w 2871"/>
                <a:gd name="T5" fmla="*/ 276 h 619"/>
                <a:gd name="T6" fmla="*/ 2501 w 2871"/>
                <a:gd name="T7" fmla="*/ 309 h 619"/>
                <a:gd name="T8" fmla="*/ 2138 w 2871"/>
                <a:gd name="T9" fmla="*/ 372 h 619"/>
                <a:gd name="T10" fmla="*/ 2138 w 2871"/>
                <a:gd name="T11" fmla="*/ 372 h 619"/>
                <a:gd name="T12" fmla="*/ 1426 w 2871"/>
                <a:gd name="T13" fmla="*/ 477 h 619"/>
                <a:gd name="T14" fmla="*/ 1426 w 2871"/>
                <a:gd name="T15" fmla="*/ 477 h 619"/>
                <a:gd name="T16" fmla="*/ 735 w 2871"/>
                <a:gd name="T17" fmla="*/ 560 h 619"/>
                <a:gd name="T18" fmla="*/ 735 w 2871"/>
                <a:gd name="T19" fmla="*/ 560 h 619"/>
                <a:gd name="T20" fmla="*/ 396 w 2871"/>
                <a:gd name="T21" fmla="*/ 592 h 619"/>
                <a:gd name="T22" fmla="*/ 230 w 2871"/>
                <a:gd name="T23" fmla="*/ 606 h 619"/>
                <a:gd name="T24" fmla="*/ 230 w 2871"/>
                <a:gd name="T25" fmla="*/ 606 h 619"/>
                <a:gd name="T26" fmla="*/ 65 w 2871"/>
                <a:gd name="T27" fmla="*/ 618 h 619"/>
                <a:gd name="T28" fmla="*/ 0 w 2871"/>
                <a:gd name="T29" fmla="*/ 387 h 619"/>
                <a:gd name="T30" fmla="*/ 0 w 2871"/>
                <a:gd name="T31" fmla="*/ 387 h 619"/>
                <a:gd name="T32" fmla="*/ 160 w 2871"/>
                <a:gd name="T33" fmla="*/ 374 h 619"/>
                <a:gd name="T34" fmla="*/ 321 w 2871"/>
                <a:gd name="T35" fmla="*/ 358 h 619"/>
                <a:gd name="T36" fmla="*/ 321 w 2871"/>
                <a:gd name="T37" fmla="*/ 358 h 619"/>
                <a:gd name="T38" fmla="*/ 648 w 2871"/>
                <a:gd name="T39" fmla="*/ 326 h 619"/>
                <a:gd name="T40" fmla="*/ 648 w 2871"/>
                <a:gd name="T41" fmla="*/ 326 h 619"/>
                <a:gd name="T42" fmla="*/ 1315 w 2871"/>
                <a:gd name="T43" fmla="*/ 241 h 619"/>
                <a:gd name="T44" fmla="*/ 1315 w 2871"/>
                <a:gd name="T45" fmla="*/ 241 h 619"/>
                <a:gd name="T46" fmla="*/ 2003 w 2871"/>
                <a:gd name="T47" fmla="*/ 134 h 619"/>
                <a:gd name="T48" fmla="*/ 2354 w 2871"/>
                <a:gd name="T49" fmla="*/ 70 h 619"/>
                <a:gd name="T50" fmla="*/ 2354 w 2871"/>
                <a:gd name="T51" fmla="*/ 70 h 619"/>
                <a:gd name="T52" fmla="*/ 2531 w 2871"/>
                <a:gd name="T53" fmla="*/ 37 h 619"/>
                <a:gd name="T54" fmla="*/ 2709 w 2871"/>
                <a:gd name="T55" fmla="*/ 0 h 619"/>
                <a:gd name="T56" fmla="*/ 2870 w 2871"/>
                <a:gd name="T57" fmla="*/ 23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1" h="619">
                  <a:moveTo>
                    <a:pt x="2870" y="239"/>
                  </a:moveTo>
                  <a:lnTo>
                    <a:pt x="2685" y="276"/>
                  </a:lnTo>
                  <a:lnTo>
                    <a:pt x="2685" y="276"/>
                  </a:lnTo>
                  <a:cubicBezTo>
                    <a:pt x="2624" y="287"/>
                    <a:pt x="2562" y="297"/>
                    <a:pt x="2501" y="309"/>
                  </a:cubicBezTo>
                  <a:lnTo>
                    <a:pt x="2138" y="372"/>
                  </a:lnTo>
                  <a:lnTo>
                    <a:pt x="2138" y="372"/>
                  </a:lnTo>
                  <a:cubicBezTo>
                    <a:pt x="1898" y="408"/>
                    <a:pt x="1663" y="448"/>
                    <a:pt x="1426" y="477"/>
                  </a:cubicBezTo>
                  <a:lnTo>
                    <a:pt x="1426" y="477"/>
                  </a:lnTo>
                  <a:cubicBezTo>
                    <a:pt x="1194" y="510"/>
                    <a:pt x="963" y="535"/>
                    <a:pt x="735" y="560"/>
                  </a:cubicBezTo>
                  <a:lnTo>
                    <a:pt x="735" y="560"/>
                  </a:lnTo>
                  <a:cubicBezTo>
                    <a:pt x="622" y="572"/>
                    <a:pt x="509" y="581"/>
                    <a:pt x="396" y="592"/>
                  </a:cubicBezTo>
                  <a:lnTo>
                    <a:pt x="230" y="606"/>
                  </a:lnTo>
                  <a:lnTo>
                    <a:pt x="230" y="606"/>
                  </a:lnTo>
                  <a:cubicBezTo>
                    <a:pt x="175" y="611"/>
                    <a:pt x="119" y="614"/>
                    <a:pt x="65" y="618"/>
                  </a:cubicBezTo>
                  <a:lnTo>
                    <a:pt x="0" y="387"/>
                  </a:lnTo>
                  <a:lnTo>
                    <a:pt x="0" y="387"/>
                  </a:lnTo>
                  <a:cubicBezTo>
                    <a:pt x="53" y="383"/>
                    <a:pt x="107" y="379"/>
                    <a:pt x="160" y="374"/>
                  </a:cubicBezTo>
                  <a:lnTo>
                    <a:pt x="321" y="358"/>
                  </a:lnTo>
                  <a:lnTo>
                    <a:pt x="321" y="358"/>
                  </a:lnTo>
                  <a:cubicBezTo>
                    <a:pt x="429" y="348"/>
                    <a:pt x="539" y="338"/>
                    <a:pt x="648" y="326"/>
                  </a:cubicBezTo>
                  <a:lnTo>
                    <a:pt x="648" y="326"/>
                  </a:lnTo>
                  <a:cubicBezTo>
                    <a:pt x="868" y="300"/>
                    <a:pt x="1092" y="275"/>
                    <a:pt x="1315" y="241"/>
                  </a:cubicBezTo>
                  <a:lnTo>
                    <a:pt x="1315" y="241"/>
                  </a:lnTo>
                  <a:cubicBezTo>
                    <a:pt x="1544" y="211"/>
                    <a:pt x="1771" y="171"/>
                    <a:pt x="2003" y="134"/>
                  </a:cubicBezTo>
                  <a:lnTo>
                    <a:pt x="2354" y="70"/>
                  </a:lnTo>
                  <a:lnTo>
                    <a:pt x="2354" y="70"/>
                  </a:lnTo>
                  <a:cubicBezTo>
                    <a:pt x="2413" y="59"/>
                    <a:pt x="2472" y="49"/>
                    <a:pt x="2531" y="37"/>
                  </a:cubicBezTo>
                  <a:lnTo>
                    <a:pt x="2709" y="0"/>
                  </a:lnTo>
                  <a:lnTo>
                    <a:pt x="2870" y="239"/>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4" name="Freeform 12">
              <a:extLst>
                <a:ext uri="{FF2B5EF4-FFF2-40B4-BE49-F238E27FC236}">
                  <a16:creationId xmlns:a16="http://schemas.microsoft.com/office/drawing/2014/main" id="{A76C9A07-43A4-B14C-AB37-D6F843312B46}"/>
                </a:ext>
              </a:extLst>
            </p:cNvPr>
            <p:cNvSpPr>
              <a:spLocks noChangeArrowheads="1"/>
            </p:cNvSpPr>
            <p:nvPr/>
          </p:nvSpPr>
          <p:spPr bwMode="auto">
            <a:xfrm>
              <a:off x="23159293" y="10678982"/>
              <a:ext cx="1224693" cy="653537"/>
            </a:xfrm>
            <a:custGeom>
              <a:avLst/>
              <a:gdLst>
                <a:gd name="T0" fmla="*/ 981 w 982"/>
                <a:gd name="T1" fmla="*/ 0 h 525"/>
                <a:gd name="T2" fmla="*/ 981 w 982"/>
                <a:gd name="T3" fmla="*/ 314 h 525"/>
                <a:gd name="T4" fmla="*/ 981 w 982"/>
                <a:gd name="T5" fmla="*/ 314 h 525"/>
                <a:gd name="T6" fmla="*/ 226 w 982"/>
                <a:gd name="T7" fmla="*/ 524 h 525"/>
                <a:gd name="T8" fmla="*/ 0 w 982"/>
                <a:gd name="T9" fmla="*/ 286 h 525"/>
                <a:gd name="T10" fmla="*/ 0 w 982"/>
                <a:gd name="T11" fmla="*/ 286 h 525"/>
                <a:gd name="T12" fmla="*/ 981 w 982"/>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982" h="525">
                  <a:moveTo>
                    <a:pt x="981" y="0"/>
                  </a:moveTo>
                  <a:lnTo>
                    <a:pt x="981" y="314"/>
                  </a:lnTo>
                  <a:lnTo>
                    <a:pt x="981" y="314"/>
                  </a:lnTo>
                  <a:cubicBezTo>
                    <a:pt x="728" y="388"/>
                    <a:pt x="477" y="458"/>
                    <a:pt x="226" y="524"/>
                  </a:cubicBezTo>
                  <a:lnTo>
                    <a:pt x="0" y="286"/>
                  </a:lnTo>
                  <a:lnTo>
                    <a:pt x="0" y="286"/>
                  </a:lnTo>
                  <a:cubicBezTo>
                    <a:pt x="325" y="197"/>
                    <a:pt x="653" y="102"/>
                    <a:pt x="981" y="0"/>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grpSp>
      <p:grpSp>
        <p:nvGrpSpPr>
          <p:cNvPr id="18" name="Group 17">
            <a:extLst>
              <a:ext uri="{FF2B5EF4-FFF2-40B4-BE49-F238E27FC236}">
                <a16:creationId xmlns:a16="http://schemas.microsoft.com/office/drawing/2014/main" id="{E2E8646D-118A-C342-A5EF-669AFB0F596C}"/>
              </a:ext>
            </a:extLst>
          </p:cNvPr>
          <p:cNvGrpSpPr/>
          <p:nvPr/>
        </p:nvGrpSpPr>
        <p:grpSpPr>
          <a:xfrm>
            <a:off x="1293005" y="3329391"/>
            <a:ext cx="1263683" cy="1263683"/>
            <a:chOff x="6203917" y="6068451"/>
            <a:chExt cx="2527366" cy="2527366"/>
          </a:xfrm>
        </p:grpSpPr>
        <p:sp>
          <p:nvSpPr>
            <p:cNvPr id="19" name="Teardrop 18">
              <a:extLst>
                <a:ext uri="{FF2B5EF4-FFF2-40B4-BE49-F238E27FC236}">
                  <a16:creationId xmlns:a16="http://schemas.microsoft.com/office/drawing/2014/main" id="{5DBF687E-BEA2-B742-A1B5-CC186293465B}"/>
                </a:ext>
              </a:extLst>
            </p:cNvPr>
            <p:cNvSpPr/>
            <p:nvPr/>
          </p:nvSpPr>
          <p:spPr>
            <a:xfrm rot="8100000">
              <a:off x="6203917" y="6068451"/>
              <a:ext cx="2527366" cy="2527366"/>
            </a:xfrm>
            <a:prstGeom prst="teardrop">
              <a:avLst>
                <a:gd name="adj" fmla="val 1183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0" name="Oval 19">
              <a:extLst>
                <a:ext uri="{FF2B5EF4-FFF2-40B4-BE49-F238E27FC236}">
                  <a16:creationId xmlns:a16="http://schemas.microsoft.com/office/drawing/2014/main" id="{65B31943-7159-184C-9893-17CCD832E292}"/>
                </a:ext>
              </a:extLst>
            </p:cNvPr>
            <p:cNvSpPr/>
            <p:nvPr/>
          </p:nvSpPr>
          <p:spPr>
            <a:xfrm>
              <a:off x="6504175" y="6364766"/>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grpSp>
        <p:nvGrpSpPr>
          <p:cNvPr id="21" name="Group 20">
            <a:extLst>
              <a:ext uri="{FF2B5EF4-FFF2-40B4-BE49-F238E27FC236}">
                <a16:creationId xmlns:a16="http://schemas.microsoft.com/office/drawing/2014/main" id="{7FE4BE5F-ABF7-5B40-8C7E-0128BFD4C37B}"/>
              </a:ext>
            </a:extLst>
          </p:cNvPr>
          <p:cNvGrpSpPr/>
          <p:nvPr/>
        </p:nvGrpSpPr>
        <p:grpSpPr>
          <a:xfrm>
            <a:off x="9686318" y="3669682"/>
            <a:ext cx="1263683" cy="1263683"/>
            <a:chOff x="6203917" y="6068451"/>
            <a:chExt cx="2527366" cy="2527366"/>
          </a:xfrm>
        </p:grpSpPr>
        <p:sp>
          <p:nvSpPr>
            <p:cNvPr id="22" name="Teardrop 21">
              <a:extLst>
                <a:ext uri="{FF2B5EF4-FFF2-40B4-BE49-F238E27FC236}">
                  <a16:creationId xmlns:a16="http://schemas.microsoft.com/office/drawing/2014/main" id="{1F6438E6-985B-B745-967B-3EF442D30E17}"/>
                </a:ext>
              </a:extLst>
            </p:cNvPr>
            <p:cNvSpPr/>
            <p:nvPr/>
          </p:nvSpPr>
          <p:spPr>
            <a:xfrm rot="8100000">
              <a:off x="6203917" y="6068451"/>
              <a:ext cx="2527366" cy="2527366"/>
            </a:xfrm>
            <a:prstGeom prst="teardrop">
              <a:avLst>
                <a:gd name="adj" fmla="val 1183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3" name="Oval 22">
              <a:extLst>
                <a:ext uri="{FF2B5EF4-FFF2-40B4-BE49-F238E27FC236}">
                  <a16:creationId xmlns:a16="http://schemas.microsoft.com/office/drawing/2014/main" id="{03B916C4-E9E2-ED4C-92F0-31A1F516ABED}"/>
                </a:ext>
              </a:extLst>
            </p:cNvPr>
            <p:cNvSpPr/>
            <p:nvPr/>
          </p:nvSpPr>
          <p:spPr>
            <a:xfrm>
              <a:off x="6504175" y="6364766"/>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grpSp>
        <p:nvGrpSpPr>
          <p:cNvPr id="24" name="Group 23">
            <a:extLst>
              <a:ext uri="{FF2B5EF4-FFF2-40B4-BE49-F238E27FC236}">
                <a16:creationId xmlns:a16="http://schemas.microsoft.com/office/drawing/2014/main" id="{7EF98AFA-6E85-6E43-B00A-CA704C01E836}"/>
              </a:ext>
            </a:extLst>
          </p:cNvPr>
          <p:cNvGrpSpPr/>
          <p:nvPr/>
        </p:nvGrpSpPr>
        <p:grpSpPr>
          <a:xfrm>
            <a:off x="6888547" y="4134846"/>
            <a:ext cx="1263683" cy="1263683"/>
            <a:chOff x="6203917" y="6068451"/>
            <a:chExt cx="2527366" cy="2527366"/>
          </a:xfrm>
        </p:grpSpPr>
        <p:sp>
          <p:nvSpPr>
            <p:cNvPr id="25" name="Teardrop 24">
              <a:extLst>
                <a:ext uri="{FF2B5EF4-FFF2-40B4-BE49-F238E27FC236}">
                  <a16:creationId xmlns:a16="http://schemas.microsoft.com/office/drawing/2014/main" id="{2DD9C720-CBB1-B047-ABA3-2B5EBE046843}"/>
                </a:ext>
              </a:extLst>
            </p:cNvPr>
            <p:cNvSpPr/>
            <p:nvPr/>
          </p:nvSpPr>
          <p:spPr>
            <a:xfrm rot="8100000">
              <a:off x="6203917" y="6068451"/>
              <a:ext cx="2527366" cy="2527366"/>
            </a:xfrm>
            <a:prstGeom prst="teardrop">
              <a:avLst>
                <a:gd name="adj" fmla="val 1183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6" name="Oval 25">
              <a:extLst>
                <a:ext uri="{FF2B5EF4-FFF2-40B4-BE49-F238E27FC236}">
                  <a16:creationId xmlns:a16="http://schemas.microsoft.com/office/drawing/2014/main" id="{36B3DC66-9266-AE48-AF38-E9F35DEA06AE}"/>
                </a:ext>
              </a:extLst>
            </p:cNvPr>
            <p:cNvSpPr/>
            <p:nvPr/>
          </p:nvSpPr>
          <p:spPr>
            <a:xfrm>
              <a:off x="6504175" y="6364766"/>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grpSp>
        <p:nvGrpSpPr>
          <p:cNvPr id="27" name="Group 26">
            <a:extLst>
              <a:ext uri="{FF2B5EF4-FFF2-40B4-BE49-F238E27FC236}">
                <a16:creationId xmlns:a16="http://schemas.microsoft.com/office/drawing/2014/main" id="{78089FEC-4EE7-7B49-855F-84F231433F64}"/>
              </a:ext>
            </a:extLst>
          </p:cNvPr>
          <p:cNvGrpSpPr/>
          <p:nvPr/>
        </p:nvGrpSpPr>
        <p:grpSpPr>
          <a:xfrm>
            <a:off x="4060947" y="3765209"/>
            <a:ext cx="1263683" cy="1263683"/>
            <a:chOff x="6203917" y="6068451"/>
            <a:chExt cx="2527366" cy="2527366"/>
          </a:xfrm>
        </p:grpSpPr>
        <p:sp>
          <p:nvSpPr>
            <p:cNvPr id="28" name="Teardrop 27">
              <a:extLst>
                <a:ext uri="{FF2B5EF4-FFF2-40B4-BE49-F238E27FC236}">
                  <a16:creationId xmlns:a16="http://schemas.microsoft.com/office/drawing/2014/main" id="{87844AF1-CC09-174E-A468-252D4F2D5C7C}"/>
                </a:ext>
              </a:extLst>
            </p:cNvPr>
            <p:cNvSpPr/>
            <p:nvPr/>
          </p:nvSpPr>
          <p:spPr>
            <a:xfrm rot="8100000">
              <a:off x="6203917" y="6068451"/>
              <a:ext cx="2527366" cy="2527366"/>
            </a:xfrm>
            <a:prstGeom prst="teardrop">
              <a:avLst>
                <a:gd name="adj" fmla="val 1183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9" name="Oval 28">
              <a:extLst>
                <a:ext uri="{FF2B5EF4-FFF2-40B4-BE49-F238E27FC236}">
                  <a16:creationId xmlns:a16="http://schemas.microsoft.com/office/drawing/2014/main" id="{6E8EA1A5-FF88-8545-945D-C921EEF14B3D}"/>
                </a:ext>
              </a:extLst>
            </p:cNvPr>
            <p:cNvSpPr/>
            <p:nvPr/>
          </p:nvSpPr>
          <p:spPr>
            <a:xfrm>
              <a:off x="6504175" y="6426759"/>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sp>
        <p:nvSpPr>
          <p:cNvPr id="30" name="TextBox 29">
            <a:extLst>
              <a:ext uri="{FF2B5EF4-FFF2-40B4-BE49-F238E27FC236}">
                <a16:creationId xmlns:a16="http://schemas.microsoft.com/office/drawing/2014/main" id="{0397A122-71DB-D245-ADC7-1D47BC23A3BF}"/>
              </a:ext>
            </a:extLst>
          </p:cNvPr>
          <p:cNvSpPr txBox="1"/>
          <p:nvPr/>
        </p:nvSpPr>
        <p:spPr>
          <a:xfrm>
            <a:off x="1780416" y="3775917"/>
            <a:ext cx="288861"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29F44"/>
                </a:solidFill>
                <a:effectLst/>
                <a:uLnTx/>
                <a:uFillTx/>
                <a:latin typeface="Poppins" pitchFamily="2" charset="77"/>
                <a:ea typeface="League Spartan" charset="0"/>
                <a:cs typeface="Poppins" pitchFamily="2" charset="77"/>
              </a:rPr>
              <a:t>1</a:t>
            </a:r>
          </a:p>
        </p:txBody>
      </p:sp>
      <p:sp>
        <p:nvSpPr>
          <p:cNvPr id="31" name="TextBox 30">
            <a:extLst>
              <a:ext uri="{FF2B5EF4-FFF2-40B4-BE49-F238E27FC236}">
                <a16:creationId xmlns:a16="http://schemas.microsoft.com/office/drawing/2014/main" id="{978B906A-E6E2-AC40-A7B9-BFF2565CBA8C}"/>
              </a:ext>
            </a:extLst>
          </p:cNvPr>
          <p:cNvSpPr txBox="1"/>
          <p:nvPr/>
        </p:nvSpPr>
        <p:spPr>
          <a:xfrm>
            <a:off x="4547191" y="4284938"/>
            <a:ext cx="288861"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2</a:t>
            </a:r>
          </a:p>
        </p:txBody>
      </p:sp>
      <p:sp>
        <p:nvSpPr>
          <p:cNvPr id="32" name="TextBox 31">
            <a:extLst>
              <a:ext uri="{FF2B5EF4-FFF2-40B4-BE49-F238E27FC236}">
                <a16:creationId xmlns:a16="http://schemas.microsoft.com/office/drawing/2014/main" id="{FAAE25B7-AD69-9449-8346-337F1B92698E}"/>
              </a:ext>
            </a:extLst>
          </p:cNvPr>
          <p:cNvSpPr txBox="1"/>
          <p:nvPr/>
        </p:nvSpPr>
        <p:spPr>
          <a:xfrm>
            <a:off x="7375641" y="4611353"/>
            <a:ext cx="288861"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98A4"/>
                </a:solidFill>
                <a:effectLst/>
                <a:uLnTx/>
                <a:uFillTx/>
                <a:latin typeface="Poppins" pitchFamily="2" charset="77"/>
                <a:ea typeface="League Spartan" charset="0"/>
                <a:cs typeface="Poppins" pitchFamily="2" charset="77"/>
              </a:rPr>
              <a:t>3</a:t>
            </a:r>
          </a:p>
        </p:txBody>
      </p:sp>
      <p:sp>
        <p:nvSpPr>
          <p:cNvPr id="33" name="TextBox 32">
            <a:extLst>
              <a:ext uri="{FF2B5EF4-FFF2-40B4-BE49-F238E27FC236}">
                <a16:creationId xmlns:a16="http://schemas.microsoft.com/office/drawing/2014/main" id="{ACCA43A1-C15B-824E-9D7D-E285B7395BBF}"/>
              </a:ext>
            </a:extLst>
          </p:cNvPr>
          <p:cNvSpPr txBox="1"/>
          <p:nvPr/>
        </p:nvSpPr>
        <p:spPr>
          <a:xfrm>
            <a:off x="10172303" y="4111985"/>
            <a:ext cx="288861"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9E2CA"/>
                </a:solidFill>
                <a:effectLst/>
                <a:uLnTx/>
                <a:uFillTx/>
                <a:latin typeface="Poppins" pitchFamily="2" charset="77"/>
                <a:ea typeface="League Spartan" charset="0"/>
                <a:cs typeface="Poppins" pitchFamily="2" charset="77"/>
              </a:rPr>
              <a:t>4</a:t>
            </a:r>
          </a:p>
        </p:txBody>
      </p:sp>
      <p:sp>
        <p:nvSpPr>
          <p:cNvPr id="35" name="Subtitle 2">
            <a:extLst>
              <a:ext uri="{FF2B5EF4-FFF2-40B4-BE49-F238E27FC236}">
                <a16:creationId xmlns:a16="http://schemas.microsoft.com/office/drawing/2014/main" id="{E9E83AF1-6279-E742-88BA-F8CE526E9A06}"/>
              </a:ext>
            </a:extLst>
          </p:cNvPr>
          <p:cNvSpPr txBox="1">
            <a:spLocks/>
          </p:cNvSpPr>
          <p:nvPr/>
        </p:nvSpPr>
        <p:spPr>
          <a:xfrm>
            <a:off x="987476" y="2183659"/>
            <a:ext cx="1874104"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MACAW Prioritizes, Discusses and Develops Measures</a:t>
            </a:r>
          </a:p>
        </p:txBody>
      </p:sp>
      <p:sp>
        <p:nvSpPr>
          <p:cNvPr id="38" name="TextBox 37">
            <a:extLst>
              <a:ext uri="{FF2B5EF4-FFF2-40B4-BE49-F238E27FC236}">
                <a16:creationId xmlns:a16="http://schemas.microsoft.com/office/drawing/2014/main" id="{E939FEF8-D100-5B47-9CA1-157E9B1C44E5}"/>
              </a:ext>
            </a:extLst>
          </p:cNvPr>
          <p:cNvSpPr txBox="1"/>
          <p:nvPr/>
        </p:nvSpPr>
        <p:spPr>
          <a:xfrm>
            <a:off x="9195850" y="2284240"/>
            <a:ext cx="2205732"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Implemented</a:t>
            </a:r>
          </a:p>
        </p:txBody>
      </p:sp>
      <p:sp>
        <p:nvSpPr>
          <p:cNvPr id="39" name="Subtitle 2">
            <a:extLst>
              <a:ext uri="{FF2B5EF4-FFF2-40B4-BE49-F238E27FC236}">
                <a16:creationId xmlns:a16="http://schemas.microsoft.com/office/drawing/2014/main" id="{4F463EB7-E92B-FA45-80CC-DF59B4C496D7}"/>
              </a:ext>
            </a:extLst>
          </p:cNvPr>
          <p:cNvSpPr txBox="1">
            <a:spLocks/>
          </p:cNvSpPr>
          <p:nvPr/>
        </p:nvSpPr>
        <p:spPr>
          <a:xfrm>
            <a:off x="9361658" y="2680530"/>
            <a:ext cx="1874104"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90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Testing Occurs and Results are Available in AART</a:t>
            </a:r>
          </a:p>
        </p:txBody>
      </p:sp>
      <p:sp>
        <p:nvSpPr>
          <p:cNvPr id="41" name="TextBox 40">
            <a:extLst>
              <a:ext uri="{FF2B5EF4-FFF2-40B4-BE49-F238E27FC236}">
                <a16:creationId xmlns:a16="http://schemas.microsoft.com/office/drawing/2014/main" id="{F6AA4431-8A4A-8847-883F-DE0C3F266343}"/>
              </a:ext>
            </a:extLst>
          </p:cNvPr>
          <p:cNvSpPr txBox="1"/>
          <p:nvPr/>
        </p:nvSpPr>
        <p:spPr>
          <a:xfrm>
            <a:off x="6243989" y="1899600"/>
            <a:ext cx="2550699"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Refined, Updated</a:t>
            </a:r>
          </a:p>
        </p:txBody>
      </p:sp>
      <p:sp>
        <p:nvSpPr>
          <p:cNvPr id="42" name="Subtitle 2">
            <a:extLst>
              <a:ext uri="{FF2B5EF4-FFF2-40B4-BE49-F238E27FC236}">
                <a16:creationId xmlns:a16="http://schemas.microsoft.com/office/drawing/2014/main" id="{CDB8638C-6E5A-C248-8D09-5302EFE99460}"/>
              </a:ext>
            </a:extLst>
          </p:cNvPr>
          <p:cNvSpPr txBox="1">
            <a:spLocks/>
          </p:cNvSpPr>
          <p:nvPr/>
        </p:nvSpPr>
        <p:spPr>
          <a:xfrm>
            <a:off x="6381923" y="2300440"/>
            <a:ext cx="2274829"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90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Comments are Compiled &amp; Measures Updated</a:t>
            </a:r>
          </a:p>
        </p:txBody>
      </p:sp>
      <p:sp>
        <p:nvSpPr>
          <p:cNvPr id="45" name="Subtitle 2">
            <a:extLst>
              <a:ext uri="{FF2B5EF4-FFF2-40B4-BE49-F238E27FC236}">
                <a16:creationId xmlns:a16="http://schemas.microsoft.com/office/drawing/2014/main" id="{961A36A9-3ACE-E04D-99D3-0AA0F9D35672}"/>
              </a:ext>
            </a:extLst>
          </p:cNvPr>
          <p:cNvSpPr txBox="1">
            <a:spLocks/>
          </p:cNvSpPr>
          <p:nvPr/>
        </p:nvSpPr>
        <p:spPr>
          <a:xfrm>
            <a:off x="3637854" y="2598727"/>
            <a:ext cx="2038018"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Measures are </a:t>
            </a:r>
            <a:r>
              <a:rPr lang="en-US" sz="1600" dirty="0">
                <a:solidFill>
                  <a:srgbClr val="1C3C50"/>
                </a:solidFill>
              </a:rPr>
              <a:t>S</a:t>
            </a: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hared with IIS Community for Review and Input</a:t>
            </a:r>
          </a:p>
        </p:txBody>
      </p:sp>
      <p:sp>
        <p:nvSpPr>
          <p:cNvPr id="43" name="Title 1">
            <a:extLst>
              <a:ext uri="{FF2B5EF4-FFF2-40B4-BE49-F238E27FC236}">
                <a16:creationId xmlns:a16="http://schemas.microsoft.com/office/drawing/2014/main" id="{DFE26350-5084-4A84-9B73-FF8A32DE1F0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Light"/>
                <a:ea typeface="+mj-ea"/>
                <a:cs typeface="+mj-cs"/>
              </a:rPr>
              <a:t>M&amp;I Measures </a:t>
            </a:r>
            <a:br>
              <a:rPr kumimoji="0" lang="en-US" sz="4000" b="0" i="0" u="none" strike="noStrike" kern="1200" cap="none" spc="0" normalizeH="0" baseline="0" noProof="0" dirty="0">
                <a:ln>
                  <a:noFill/>
                </a:ln>
                <a:solidFill>
                  <a:prstClr val="black"/>
                </a:solidFill>
                <a:effectLst/>
                <a:uLnTx/>
                <a:uFillTx/>
                <a:latin typeface="Open Sans Light"/>
                <a:ea typeface="+mj-ea"/>
                <a:cs typeface="+mj-cs"/>
              </a:rPr>
            </a:br>
            <a:r>
              <a:rPr kumimoji="0" lang="en-US" sz="4000" b="0" i="0" u="none" strike="noStrike" kern="1200" cap="none" spc="0" normalizeH="0" baseline="0" noProof="0" dirty="0">
                <a:ln>
                  <a:noFill/>
                </a:ln>
                <a:solidFill>
                  <a:prstClr val="black"/>
                </a:solidFill>
                <a:effectLst/>
                <a:uLnTx/>
                <a:uFillTx/>
                <a:latin typeface="Open Sans Light"/>
                <a:ea typeface="+mj-ea"/>
                <a:cs typeface="+mj-cs"/>
              </a:rPr>
              <a:t>Development and Approval Process</a:t>
            </a:r>
          </a:p>
        </p:txBody>
      </p:sp>
      <p:sp>
        <p:nvSpPr>
          <p:cNvPr id="46" name="TextBox 45">
            <a:extLst>
              <a:ext uri="{FF2B5EF4-FFF2-40B4-BE49-F238E27FC236}">
                <a16:creationId xmlns:a16="http://schemas.microsoft.com/office/drawing/2014/main" id="{48492FFE-9615-440D-8690-8B304F27CB8C}"/>
              </a:ext>
            </a:extLst>
          </p:cNvPr>
          <p:cNvSpPr txBox="1"/>
          <p:nvPr/>
        </p:nvSpPr>
        <p:spPr>
          <a:xfrm>
            <a:off x="3816642" y="2149820"/>
            <a:ext cx="1656415"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Shared</a:t>
            </a:r>
          </a:p>
        </p:txBody>
      </p:sp>
      <p:sp>
        <p:nvSpPr>
          <p:cNvPr id="47" name="TextBox 46">
            <a:extLst>
              <a:ext uri="{FF2B5EF4-FFF2-40B4-BE49-F238E27FC236}">
                <a16:creationId xmlns:a16="http://schemas.microsoft.com/office/drawing/2014/main" id="{E330B9D0-0C07-450F-AD7D-4AEBF7D4004C}"/>
              </a:ext>
            </a:extLst>
          </p:cNvPr>
          <p:cNvSpPr txBox="1"/>
          <p:nvPr/>
        </p:nvSpPr>
        <p:spPr>
          <a:xfrm>
            <a:off x="1016747" y="1763547"/>
            <a:ext cx="1725729"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Created</a:t>
            </a:r>
          </a:p>
        </p:txBody>
      </p:sp>
    </p:spTree>
    <p:extLst>
      <p:ext uri="{BB962C8B-B14F-4D97-AF65-F5344CB8AC3E}">
        <p14:creationId xmlns:p14="http://schemas.microsoft.com/office/powerpoint/2010/main" val="80812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48BA3986-684A-EE35-7243-07E625DC3632}"/>
              </a:ext>
            </a:extLst>
          </p:cNvPr>
          <p:cNvGraphicFramePr>
            <a:graphicFrameLocks noGrp="1"/>
          </p:cNvGraphicFramePr>
          <p:nvPr/>
        </p:nvGraphicFramePr>
        <p:xfrm>
          <a:off x="1579880" y="261646"/>
          <a:ext cx="9710637" cy="5582896"/>
        </p:xfrm>
        <a:graphic>
          <a:graphicData uri="http://schemas.openxmlformats.org/drawingml/2006/table">
            <a:tbl>
              <a:tblPr firstRow="1" bandRow="1">
                <a:tableStyleId>{93296810-A885-4BE3-A3E7-6D5BEEA58F35}</a:tableStyleId>
              </a:tblPr>
              <a:tblGrid>
                <a:gridCol w="2752653">
                  <a:extLst>
                    <a:ext uri="{9D8B030D-6E8A-4147-A177-3AD203B41FA5}">
                      <a16:colId xmlns:a16="http://schemas.microsoft.com/office/drawing/2014/main" val="3450549977"/>
                    </a:ext>
                  </a:extLst>
                </a:gridCol>
                <a:gridCol w="1739496">
                  <a:extLst>
                    <a:ext uri="{9D8B030D-6E8A-4147-A177-3AD203B41FA5}">
                      <a16:colId xmlns:a16="http://schemas.microsoft.com/office/drawing/2014/main" val="4164950904"/>
                    </a:ext>
                  </a:extLst>
                </a:gridCol>
                <a:gridCol w="1739496">
                  <a:extLst>
                    <a:ext uri="{9D8B030D-6E8A-4147-A177-3AD203B41FA5}">
                      <a16:colId xmlns:a16="http://schemas.microsoft.com/office/drawing/2014/main" val="1553770634"/>
                    </a:ext>
                  </a:extLst>
                </a:gridCol>
                <a:gridCol w="1739496">
                  <a:extLst>
                    <a:ext uri="{9D8B030D-6E8A-4147-A177-3AD203B41FA5}">
                      <a16:colId xmlns:a16="http://schemas.microsoft.com/office/drawing/2014/main" val="2172092776"/>
                    </a:ext>
                  </a:extLst>
                </a:gridCol>
                <a:gridCol w="1739496">
                  <a:extLst>
                    <a:ext uri="{9D8B030D-6E8A-4147-A177-3AD203B41FA5}">
                      <a16:colId xmlns:a16="http://schemas.microsoft.com/office/drawing/2014/main" val="3214025016"/>
                    </a:ext>
                  </a:extLst>
                </a:gridCol>
              </a:tblGrid>
              <a:tr h="321710">
                <a:tc>
                  <a:txBody>
                    <a:bodyPr/>
                    <a:lstStyle/>
                    <a:p>
                      <a:pPr algn="ctr"/>
                      <a:endParaRPr lang="en-US" sz="1400" b="0" dirty="0">
                        <a:solidFill>
                          <a:schemeClr val="bg1"/>
                        </a:solidFill>
                        <a:latin typeface="+mj-lt"/>
                      </a:endParaRPr>
                    </a:p>
                  </a:txBody>
                  <a:tcPr anchor="ctr">
                    <a:solidFill>
                      <a:schemeClr val="bg1"/>
                    </a:solidFill>
                  </a:tcPr>
                </a:tc>
                <a:tc>
                  <a:txBody>
                    <a:bodyPr/>
                    <a:lstStyle/>
                    <a:p>
                      <a:pPr algn="ctr"/>
                      <a:r>
                        <a:rPr lang="en-US" sz="1400" b="0" dirty="0">
                          <a:solidFill>
                            <a:schemeClr val="bg1"/>
                          </a:solidFill>
                        </a:rPr>
                        <a:t>Pre-Measurement</a:t>
                      </a:r>
                      <a:endParaRPr lang="en-US" sz="1400" b="0" dirty="0">
                        <a:solidFill>
                          <a:schemeClr val="bg1"/>
                        </a:solidFill>
                        <a:latin typeface="+mj-lt"/>
                      </a:endParaRPr>
                    </a:p>
                  </a:txBody>
                  <a:tcPr marL="0" marR="0" marT="0" marB="0" anchor="ctr">
                    <a:lnB w="38100" cmpd="sng">
                      <a:noFill/>
                    </a:lnB>
                    <a:solidFill>
                      <a:schemeClr val="tx2"/>
                    </a:solidFill>
                  </a:tcPr>
                </a:tc>
                <a:tc>
                  <a:txBody>
                    <a:bodyPr/>
                    <a:lstStyle/>
                    <a:p>
                      <a:pPr algn="ctr"/>
                      <a:r>
                        <a:rPr lang="en-US" sz="1400" b="0" dirty="0">
                          <a:solidFill>
                            <a:schemeClr val="bg1"/>
                          </a:solidFill>
                        </a:rPr>
                        <a:t>Testing &amp; Discovery</a:t>
                      </a:r>
                      <a:endParaRPr lang="en-US" sz="1400" b="0" dirty="0">
                        <a:solidFill>
                          <a:schemeClr val="bg1"/>
                        </a:solidFill>
                        <a:latin typeface="+mj-lt"/>
                      </a:endParaRPr>
                    </a:p>
                  </a:txBody>
                  <a:tcPr marL="0" marR="0" marT="0" marB="0" anchor="ctr">
                    <a:lnB w="38100" cmpd="sng">
                      <a:noFill/>
                    </a:lnB>
                    <a:solidFill>
                      <a:schemeClr val="tx2"/>
                    </a:solidFill>
                  </a:tcPr>
                </a:tc>
                <a:tc>
                  <a:txBody>
                    <a:bodyPr/>
                    <a:lstStyle/>
                    <a:p>
                      <a:pPr algn="ctr"/>
                      <a:r>
                        <a:rPr lang="en-US" sz="1400" b="0" dirty="0">
                          <a:solidFill>
                            <a:schemeClr val="bg1"/>
                          </a:solidFill>
                        </a:rPr>
                        <a:t>Assessment</a:t>
                      </a:r>
                      <a:endParaRPr lang="en-US" sz="1400" b="0" dirty="0">
                        <a:solidFill>
                          <a:schemeClr val="bg1"/>
                        </a:solidFill>
                        <a:latin typeface="+mj-lt"/>
                      </a:endParaRPr>
                    </a:p>
                  </a:txBody>
                  <a:tcPr marL="0" marR="0" marT="0" marB="0" anchor="ctr">
                    <a:lnB w="38100" cmpd="sng">
                      <a:noFill/>
                    </a:lnB>
                    <a:solidFill>
                      <a:schemeClr val="tx2"/>
                    </a:solidFill>
                  </a:tcPr>
                </a:tc>
                <a:tc>
                  <a:txBody>
                    <a:bodyPr/>
                    <a:lstStyle/>
                    <a:p>
                      <a:pPr algn="ctr"/>
                      <a:r>
                        <a:rPr lang="en-US" sz="1400" b="0" dirty="0">
                          <a:solidFill>
                            <a:schemeClr val="bg1"/>
                          </a:solidFill>
                        </a:rPr>
                        <a:t>Validation</a:t>
                      </a:r>
                      <a:endParaRPr lang="en-US" sz="1400" b="0" dirty="0">
                        <a:solidFill>
                          <a:schemeClr val="bg1"/>
                        </a:solidFill>
                        <a:latin typeface="+mj-lt"/>
                      </a:endParaRPr>
                    </a:p>
                  </a:txBody>
                  <a:tcPr marL="0" marR="0" marT="0" marB="0" anchor="ctr">
                    <a:lnB w="38100" cmpd="sng">
                      <a:noFill/>
                    </a:lnB>
                    <a:solidFill>
                      <a:schemeClr val="accent1"/>
                    </a:solidFill>
                  </a:tcPr>
                </a:tc>
                <a:extLst>
                  <a:ext uri="{0D108BD9-81ED-4DB2-BD59-A6C34878D82A}">
                    <a16:rowId xmlns:a16="http://schemas.microsoft.com/office/drawing/2014/main" val="3252672685"/>
                  </a:ext>
                </a:extLst>
              </a:tr>
              <a:tr h="375799">
                <a:tc>
                  <a:txBody>
                    <a:bodyPr/>
                    <a:lstStyle/>
                    <a:p>
                      <a:pPr algn="r"/>
                      <a:r>
                        <a:rPr lang="en-US" sz="1300" dirty="0"/>
                        <a:t>Transport</a:t>
                      </a:r>
                    </a:p>
                  </a:txBody>
                  <a:tcPr marL="0" anchor="ctr">
                    <a:lnR w="12700" cmpd="sng">
                      <a:noFill/>
                    </a:lnR>
                  </a:tcPr>
                </a:tc>
                <a:tc>
                  <a:txBody>
                    <a:bodyPr/>
                    <a:lstStyle/>
                    <a:p>
                      <a:pPr algn="ctr"/>
                      <a:endParaRPr lang="en-US" dirty="0">
                        <a:ln>
                          <a:solidFill>
                            <a:sysClr val="windowText" lastClr="000000"/>
                          </a:solidFill>
                        </a:ln>
                        <a:blipFill>
                          <a:blip>
                            <a:extLst>
                              <a:ext uri="{96DAC541-7B7A-43D3-8B79-37D633B846F1}">
                                <asvg:svgBlip xmlns:asvg="http://schemas.microsoft.com/office/drawing/2016/SVG/main" r:embed="rId3"/>
                              </a:ext>
                            </a:extLst>
                          </a:blip>
                          <a:stretch>
                            <a:fillRect/>
                          </a:stretch>
                        </a:blipFill>
                      </a:endParaRPr>
                    </a:p>
                  </a:txBody>
                  <a:tcPr anchor="ctr">
                    <a:lnL w="12700" cmpd="sng">
                      <a:noFill/>
                    </a:lnL>
                    <a:lnR w="12700" cap="flat" cmpd="sng" algn="ctr">
                      <a:noFill/>
                      <a:prstDash val="solid"/>
                      <a:round/>
                      <a:headEnd type="none" w="med" len="med"/>
                      <a:tailEnd type="none" w="med" len="med"/>
                    </a:lnR>
                    <a:lnT w="38100" cmpd="sng">
                      <a:noFill/>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38100" cmpd="sng">
                      <a:noFill/>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1704656"/>
                  </a:ext>
                </a:extLst>
              </a:tr>
              <a:tr h="375799">
                <a:tc>
                  <a:txBody>
                    <a:bodyPr/>
                    <a:lstStyle/>
                    <a:p>
                      <a:pPr algn="r"/>
                      <a:r>
                        <a:rPr lang="en-US" sz="1300" dirty="0"/>
                        <a:t>Submission/Acknowledgment </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8033067"/>
                  </a:ext>
                </a:extLst>
              </a:tr>
              <a:tr h="375799">
                <a:tc>
                  <a:txBody>
                    <a:bodyPr/>
                    <a:lstStyle/>
                    <a:p>
                      <a:pPr algn="r"/>
                      <a:r>
                        <a:rPr lang="en-US" sz="1300" dirty="0"/>
                        <a:t>Query/Response</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468377"/>
                  </a:ext>
                </a:extLst>
              </a:tr>
              <a:tr h="375799">
                <a:tc>
                  <a:txBody>
                    <a:bodyPr/>
                    <a:lstStyle/>
                    <a:p>
                      <a:pPr algn="r"/>
                      <a:r>
                        <a:rPr lang="en-US" sz="1300" dirty="0"/>
                        <a:t>Clinical Decision Support</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6224756"/>
                  </a:ext>
                </a:extLst>
              </a:tr>
              <a:tr h="375799">
                <a:tc>
                  <a:txBody>
                    <a:bodyPr/>
                    <a:lstStyle/>
                    <a:p>
                      <a:pPr algn="r"/>
                      <a:r>
                        <a:rPr lang="en-US" sz="1300" dirty="0"/>
                        <a:t>Data Quality Incoming/Ongoing</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2010178"/>
                  </a:ext>
                </a:extLst>
              </a:tr>
              <a:tr h="375799">
                <a:tc>
                  <a:txBody>
                    <a:bodyPr/>
                    <a:lstStyle/>
                    <a:p>
                      <a:pPr algn="r"/>
                      <a:r>
                        <a:rPr lang="en-US" sz="1300" dirty="0"/>
                        <a:t>Data at Rest</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7102486"/>
                  </a:ext>
                </a:extLst>
              </a:tr>
              <a:tr h="375799">
                <a:tc>
                  <a:txBody>
                    <a:bodyPr/>
                    <a:lstStyle/>
                    <a:p>
                      <a:pPr algn="r"/>
                      <a:r>
                        <a:rPr lang="en-US" sz="1300" dirty="0"/>
                        <a:t>Patient Matching – HL7 </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5568645"/>
                  </a:ext>
                </a:extLst>
              </a:tr>
              <a:tr h="375799">
                <a:tc>
                  <a:txBody>
                    <a:bodyPr/>
                    <a:lstStyle/>
                    <a:p>
                      <a:pPr algn="r"/>
                      <a:r>
                        <a:rPr lang="en-US" sz="1300" dirty="0"/>
                        <a:t>Provider Participation</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7184234"/>
                  </a:ext>
                </a:extLst>
              </a:tr>
              <a:tr h="375799">
                <a:tc>
                  <a:txBody>
                    <a:bodyPr/>
                    <a:lstStyle/>
                    <a:p>
                      <a:pPr algn="r"/>
                      <a:r>
                        <a:rPr lang="en-US" sz="1300" dirty="0"/>
                        <a:t>Onboarding</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3671131"/>
                  </a:ext>
                </a:extLst>
              </a:tr>
              <a:tr h="375799">
                <a:tc>
                  <a:txBody>
                    <a:bodyPr/>
                    <a:lstStyle/>
                    <a:p>
                      <a:pPr algn="r"/>
                      <a:r>
                        <a:rPr lang="en-US" sz="1300" dirty="0"/>
                        <a:t>Patient Matching – Extract </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8696335"/>
                  </a:ext>
                </a:extLst>
              </a:tr>
              <a:tr h="37579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dirty="0"/>
                        <a:t>Patient Saturation</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400669"/>
                  </a:ext>
                </a:extLst>
              </a:tr>
              <a:tr h="37579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dirty="0"/>
                        <a:t>Security</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784874"/>
                  </a:ext>
                </a:extLst>
              </a:tr>
              <a:tr h="37579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dirty="0"/>
                        <a:t>Vaccine Matching</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2029043"/>
                  </a:ext>
                </a:extLst>
              </a:tr>
              <a:tr h="37579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dirty="0"/>
                        <a:t>Vaccine Saturation</a:t>
                      </a:r>
                    </a:p>
                  </a:txBody>
                  <a:tcPr marL="0" anchor="ctr">
                    <a:lnR w="12700" cmpd="sng">
                      <a:noFill/>
                    </a:lnR>
                  </a:tcPr>
                </a:tc>
                <a:tc>
                  <a:txBody>
                    <a:bodyPr/>
                    <a:lstStyle/>
                    <a:p>
                      <a:pPr algn="ctr"/>
                      <a:endParaRPr lang="en-US" dirty="0">
                        <a:ln>
                          <a:solidFill>
                            <a:sysClr val="windowText" lastClr="000000"/>
                          </a:solidFill>
                        </a:ln>
                        <a:solidFill>
                          <a:sysClr val="windowText" lastClr="000000"/>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dirty="0">
                        <a:ln>
                          <a:solidFill>
                            <a:sysClr val="windowText" lastClr="000000"/>
                          </a:solidFill>
                        </a:ln>
                        <a:solidFill>
                          <a:sysClr val="windowText" lastClr="000000"/>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1536610"/>
                  </a:ext>
                </a:extLst>
              </a:tr>
            </a:tbl>
          </a:graphicData>
        </a:graphic>
      </p:graphicFrame>
      <p:pic>
        <p:nvPicPr>
          <p:cNvPr id="25" name="Graphic 24" descr="Checkbox Checked with solid fill">
            <a:extLst>
              <a:ext uri="{FF2B5EF4-FFF2-40B4-BE49-F238E27FC236}">
                <a16:creationId xmlns:a16="http://schemas.microsoft.com/office/drawing/2014/main" id="{C0A95B59-9DDB-49F4-8968-3BD7EAD244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3633785"/>
            <a:ext cx="357398" cy="357398"/>
          </a:xfrm>
          <a:prstGeom prst="rect">
            <a:avLst/>
          </a:prstGeom>
        </p:spPr>
      </p:pic>
      <p:pic>
        <p:nvPicPr>
          <p:cNvPr id="26" name="Graphic 25" descr="Checkbox Checked with solid fill">
            <a:extLst>
              <a:ext uri="{FF2B5EF4-FFF2-40B4-BE49-F238E27FC236}">
                <a16:creationId xmlns:a16="http://schemas.microsoft.com/office/drawing/2014/main" id="{5DBC0DA8-B545-465A-BD7B-D407132DB9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3258238"/>
            <a:ext cx="357398" cy="357398"/>
          </a:xfrm>
          <a:prstGeom prst="rect">
            <a:avLst/>
          </a:prstGeom>
        </p:spPr>
      </p:pic>
      <p:pic>
        <p:nvPicPr>
          <p:cNvPr id="62" name="Picture 61" descr="Text&#10;&#10;Description automatically generated with medium confidence">
            <a:extLst>
              <a:ext uri="{FF2B5EF4-FFF2-40B4-BE49-F238E27FC236}">
                <a16:creationId xmlns:a16="http://schemas.microsoft.com/office/drawing/2014/main" id="{0DA74D4C-79B2-4B05-9AE4-BC48EEDD3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81" y="94261"/>
            <a:ext cx="2229658" cy="609068"/>
          </a:xfrm>
          <a:prstGeom prst="rect">
            <a:avLst/>
          </a:prstGeom>
        </p:spPr>
      </p:pic>
      <p:pic>
        <p:nvPicPr>
          <p:cNvPr id="5" name="Graphic 4" descr="Checkbox Checked with solid fill">
            <a:extLst>
              <a:ext uri="{FF2B5EF4-FFF2-40B4-BE49-F238E27FC236}">
                <a16:creationId xmlns:a16="http://schemas.microsoft.com/office/drawing/2014/main" id="{4C3010CF-526D-D215-71D8-63CEC85380B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1716351"/>
            <a:ext cx="357398" cy="357398"/>
          </a:xfrm>
          <a:prstGeom prst="rect">
            <a:avLst/>
          </a:prstGeom>
        </p:spPr>
      </p:pic>
      <p:pic>
        <p:nvPicPr>
          <p:cNvPr id="7" name="Graphic 6" descr="Checkbox Checked with solid fill">
            <a:extLst>
              <a:ext uri="{FF2B5EF4-FFF2-40B4-BE49-F238E27FC236}">
                <a16:creationId xmlns:a16="http://schemas.microsoft.com/office/drawing/2014/main" id="{FE15A12C-CB84-5088-30F2-09ADC9981E2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1358137"/>
            <a:ext cx="357398" cy="357398"/>
          </a:xfrm>
          <a:prstGeom prst="rect">
            <a:avLst/>
          </a:prstGeom>
        </p:spPr>
      </p:pic>
      <p:pic>
        <p:nvPicPr>
          <p:cNvPr id="57" name="Graphic 56" descr="Checkbox Checked with solid fill">
            <a:extLst>
              <a:ext uri="{FF2B5EF4-FFF2-40B4-BE49-F238E27FC236}">
                <a16:creationId xmlns:a16="http://schemas.microsoft.com/office/drawing/2014/main" id="{8FF61941-B935-9ED7-E4A1-4C5CE8F421D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7023" y="1000080"/>
            <a:ext cx="357398" cy="357398"/>
          </a:xfrm>
          <a:prstGeom prst="rect">
            <a:avLst/>
          </a:prstGeom>
        </p:spPr>
      </p:pic>
      <p:pic>
        <p:nvPicPr>
          <p:cNvPr id="54" name="Graphic 53" descr="Checkbox Checked with solid fill">
            <a:extLst>
              <a:ext uri="{FF2B5EF4-FFF2-40B4-BE49-F238E27FC236}">
                <a16:creationId xmlns:a16="http://schemas.microsoft.com/office/drawing/2014/main" id="{88D400F2-3B70-4DE1-87DD-33691FC6C3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0855" y="1367330"/>
            <a:ext cx="357398" cy="357398"/>
          </a:xfrm>
          <a:prstGeom prst="rect">
            <a:avLst/>
          </a:prstGeom>
        </p:spPr>
      </p:pic>
      <p:pic>
        <p:nvPicPr>
          <p:cNvPr id="67" name="Graphic 66" descr="Checkbox Checked with solid fill">
            <a:extLst>
              <a:ext uri="{FF2B5EF4-FFF2-40B4-BE49-F238E27FC236}">
                <a16:creationId xmlns:a16="http://schemas.microsoft.com/office/drawing/2014/main" id="{F4AD399C-A6DA-400B-8232-8CF36A88F0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2507799"/>
            <a:ext cx="357398" cy="357398"/>
          </a:xfrm>
          <a:prstGeom prst="rect">
            <a:avLst/>
          </a:prstGeom>
        </p:spPr>
      </p:pic>
      <p:pic>
        <p:nvPicPr>
          <p:cNvPr id="73" name="Graphic 72" descr="Checkbox Checked with solid fill">
            <a:extLst>
              <a:ext uri="{FF2B5EF4-FFF2-40B4-BE49-F238E27FC236}">
                <a16:creationId xmlns:a16="http://schemas.microsoft.com/office/drawing/2014/main" id="{6B86C9D8-934E-417A-A998-033BC8E9F0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2879463"/>
            <a:ext cx="357398" cy="357398"/>
          </a:xfrm>
          <a:prstGeom prst="rect">
            <a:avLst/>
          </a:prstGeom>
        </p:spPr>
      </p:pic>
      <p:pic>
        <p:nvPicPr>
          <p:cNvPr id="74" name="Graphic 73" descr="Checkbox Checked with solid fill">
            <a:extLst>
              <a:ext uri="{FF2B5EF4-FFF2-40B4-BE49-F238E27FC236}">
                <a16:creationId xmlns:a16="http://schemas.microsoft.com/office/drawing/2014/main" id="{1E474621-5287-45FA-8D3A-6ADAFEA1E02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0036" y="1728798"/>
            <a:ext cx="357398" cy="357398"/>
          </a:xfrm>
          <a:prstGeom prst="rect">
            <a:avLst/>
          </a:prstGeom>
        </p:spPr>
      </p:pic>
      <p:pic>
        <p:nvPicPr>
          <p:cNvPr id="76" name="Graphic 75" descr="Checkbox Checked with solid fill">
            <a:extLst>
              <a:ext uri="{FF2B5EF4-FFF2-40B4-BE49-F238E27FC236}">
                <a16:creationId xmlns:a16="http://schemas.microsoft.com/office/drawing/2014/main" id="{A25CEF3E-C7E2-46C4-B49E-F7E3EDC888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625" y="2113260"/>
            <a:ext cx="357398" cy="357398"/>
          </a:xfrm>
          <a:prstGeom prst="rect">
            <a:avLst/>
          </a:prstGeom>
        </p:spPr>
      </p:pic>
      <p:pic>
        <p:nvPicPr>
          <p:cNvPr id="78" name="Graphic 77" descr="Checkbox Checked with solid fill">
            <a:extLst>
              <a:ext uri="{FF2B5EF4-FFF2-40B4-BE49-F238E27FC236}">
                <a16:creationId xmlns:a16="http://schemas.microsoft.com/office/drawing/2014/main" id="{35A9D287-D581-4870-B085-15F1C22C64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3982434"/>
            <a:ext cx="357398" cy="357398"/>
          </a:xfrm>
          <a:prstGeom prst="rect">
            <a:avLst/>
          </a:prstGeom>
        </p:spPr>
      </p:pic>
      <p:pic>
        <p:nvPicPr>
          <p:cNvPr id="79" name="Graphic 78" descr="Checkbox Checked with solid fill">
            <a:extLst>
              <a:ext uri="{FF2B5EF4-FFF2-40B4-BE49-F238E27FC236}">
                <a16:creationId xmlns:a16="http://schemas.microsoft.com/office/drawing/2014/main" id="{F1E62E37-425D-4B59-A47C-295DFDB2A4B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4363485"/>
            <a:ext cx="357398" cy="357398"/>
          </a:xfrm>
          <a:prstGeom prst="rect">
            <a:avLst/>
          </a:prstGeom>
        </p:spPr>
      </p:pic>
      <p:pic>
        <p:nvPicPr>
          <p:cNvPr id="80" name="Graphic 79" descr="Checkbox Checked with solid fill">
            <a:extLst>
              <a:ext uri="{FF2B5EF4-FFF2-40B4-BE49-F238E27FC236}">
                <a16:creationId xmlns:a16="http://schemas.microsoft.com/office/drawing/2014/main" id="{DF912A4E-BA14-4AB5-BF41-D4CFFE5006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4752663"/>
            <a:ext cx="357398" cy="357398"/>
          </a:xfrm>
          <a:prstGeom prst="rect">
            <a:avLst/>
          </a:prstGeom>
        </p:spPr>
      </p:pic>
      <p:pic>
        <p:nvPicPr>
          <p:cNvPr id="81" name="Graphic 80" descr="Checkbox Checked with solid fill">
            <a:extLst>
              <a:ext uri="{FF2B5EF4-FFF2-40B4-BE49-F238E27FC236}">
                <a16:creationId xmlns:a16="http://schemas.microsoft.com/office/drawing/2014/main" id="{81B66707-B817-4D53-86B2-D7AE834039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5130428"/>
            <a:ext cx="357398" cy="357398"/>
          </a:xfrm>
          <a:prstGeom prst="rect">
            <a:avLst/>
          </a:prstGeom>
        </p:spPr>
      </p:pic>
      <p:sp>
        <p:nvSpPr>
          <p:cNvPr id="6" name="TextBox 5">
            <a:extLst>
              <a:ext uri="{FF2B5EF4-FFF2-40B4-BE49-F238E27FC236}">
                <a16:creationId xmlns:a16="http://schemas.microsoft.com/office/drawing/2014/main" id="{952004F1-506F-7301-EDDC-D04ADD999A22}"/>
              </a:ext>
            </a:extLst>
          </p:cNvPr>
          <p:cNvSpPr txBox="1"/>
          <p:nvPr/>
        </p:nvSpPr>
        <p:spPr>
          <a:xfrm>
            <a:off x="517317" y="1326899"/>
            <a:ext cx="800219" cy="344544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29F44"/>
                </a:solidFill>
                <a:effectLst/>
                <a:uLnTx/>
                <a:uFillTx/>
                <a:latin typeface="Open Sans"/>
                <a:ea typeface="+mn-ea"/>
                <a:cs typeface="+mn-cs"/>
              </a:rPr>
              <a:t>Content  Areas</a:t>
            </a:r>
            <a:br>
              <a:rPr kumimoji="0" lang="en-US" sz="2000" b="1" i="0" u="none" strike="noStrike" kern="1200" cap="none" spc="0" normalizeH="0" baseline="0" noProof="0" dirty="0">
                <a:ln>
                  <a:noFill/>
                </a:ln>
                <a:solidFill>
                  <a:srgbClr val="629F44"/>
                </a:solidFill>
                <a:effectLst/>
                <a:uLnTx/>
                <a:uFillTx/>
                <a:latin typeface="Open Sans"/>
                <a:ea typeface="+mn-ea"/>
                <a:cs typeface="+mn-cs"/>
              </a:rPr>
            </a:br>
            <a:r>
              <a:rPr kumimoji="0" lang="en-US" sz="2000" b="0" i="1" u="none" strike="noStrike" kern="1200" cap="none" spc="0" normalizeH="0" baseline="0" noProof="0" dirty="0">
                <a:ln>
                  <a:noFill/>
                </a:ln>
                <a:solidFill>
                  <a:srgbClr val="629F44"/>
                </a:solidFill>
                <a:effectLst/>
                <a:uLnTx/>
                <a:uFillTx/>
                <a:latin typeface="Open Sans"/>
                <a:ea typeface="+mn-ea"/>
                <a:cs typeface="+mn-cs"/>
              </a:rPr>
              <a:t>Measurable Concepts</a:t>
            </a:r>
            <a:r>
              <a:rPr kumimoji="0" lang="en-US" sz="2000" b="1" i="0" u="none" strike="noStrike" kern="1200" cap="none" spc="0" normalizeH="0" baseline="0" noProof="0" dirty="0">
                <a:ln>
                  <a:noFill/>
                </a:ln>
                <a:solidFill>
                  <a:srgbClr val="629F44"/>
                </a:solidFill>
                <a:effectLst/>
                <a:uLnTx/>
                <a:uFillTx/>
                <a:latin typeface="Open Sans"/>
                <a:ea typeface="+mn-ea"/>
                <a:cs typeface="+mn-cs"/>
              </a:rPr>
              <a:t> </a:t>
            </a:r>
          </a:p>
        </p:txBody>
      </p:sp>
      <p:cxnSp>
        <p:nvCxnSpPr>
          <p:cNvPr id="8" name="Straight Arrow Connector 7">
            <a:extLst>
              <a:ext uri="{FF2B5EF4-FFF2-40B4-BE49-F238E27FC236}">
                <a16:creationId xmlns:a16="http://schemas.microsoft.com/office/drawing/2014/main" id="{AECA965A-DB58-A2A3-0030-88342C5E5164}"/>
              </a:ext>
            </a:extLst>
          </p:cNvPr>
          <p:cNvCxnSpPr>
            <a:cxnSpLocks/>
          </p:cNvCxnSpPr>
          <p:nvPr/>
        </p:nvCxnSpPr>
        <p:spPr>
          <a:xfrm>
            <a:off x="1317946" y="782654"/>
            <a:ext cx="0" cy="484362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F39A4DF9-9885-B2AA-08E1-9C43231F2CEE}"/>
              </a:ext>
            </a:extLst>
          </p:cNvPr>
          <p:cNvSpPr>
            <a:spLocks noGrp="1"/>
          </p:cNvSpPr>
          <p:nvPr>
            <p:ph type="sldNum" sz="quarter" idx="12"/>
          </p:nvPr>
        </p:nvSpPr>
        <p:spPr>
          <a:xfrm>
            <a:off x="8610600" y="6356350"/>
            <a:ext cx="247831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17" name="Graphic 16" descr="Checkbox Checked with solid fill">
            <a:extLst>
              <a:ext uri="{FF2B5EF4-FFF2-40B4-BE49-F238E27FC236}">
                <a16:creationId xmlns:a16="http://schemas.microsoft.com/office/drawing/2014/main" id="{9C12BE57-584C-6C8A-35FA-8B2DE922CE4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596" y="2106095"/>
            <a:ext cx="357398" cy="357398"/>
          </a:xfrm>
          <a:prstGeom prst="rect">
            <a:avLst/>
          </a:prstGeom>
        </p:spPr>
      </p:pic>
      <p:pic>
        <p:nvPicPr>
          <p:cNvPr id="19" name="Graphic 18" descr="Checkbox Checked with solid fill">
            <a:extLst>
              <a:ext uri="{FF2B5EF4-FFF2-40B4-BE49-F238E27FC236}">
                <a16:creationId xmlns:a16="http://schemas.microsoft.com/office/drawing/2014/main" id="{391B8CCA-2874-E899-E6A5-3E77BB0DD5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6612" y="5487826"/>
            <a:ext cx="357398" cy="357398"/>
          </a:xfrm>
          <a:prstGeom prst="rect">
            <a:avLst/>
          </a:prstGeom>
        </p:spPr>
      </p:pic>
      <p:pic>
        <p:nvPicPr>
          <p:cNvPr id="27" name="Graphic 26" descr="Checkbox Checked with solid fill">
            <a:extLst>
              <a:ext uri="{FF2B5EF4-FFF2-40B4-BE49-F238E27FC236}">
                <a16:creationId xmlns:a16="http://schemas.microsoft.com/office/drawing/2014/main" id="{226C3B2F-BE2F-1667-879B-BC1F2FA25DD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6612" y="969501"/>
            <a:ext cx="357398" cy="357398"/>
          </a:xfrm>
          <a:prstGeom prst="rect">
            <a:avLst/>
          </a:prstGeom>
        </p:spPr>
      </p:pic>
      <p:pic>
        <p:nvPicPr>
          <p:cNvPr id="3" name="Graphic 2" descr="Checkbox Checked with solid fill">
            <a:extLst>
              <a:ext uri="{FF2B5EF4-FFF2-40B4-BE49-F238E27FC236}">
                <a16:creationId xmlns:a16="http://schemas.microsoft.com/office/drawing/2014/main" id="{0E0829C2-E983-A0D9-E875-60CBF4410A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0036" y="621400"/>
            <a:ext cx="357398" cy="357398"/>
          </a:xfrm>
          <a:prstGeom prst="rect">
            <a:avLst/>
          </a:prstGeom>
        </p:spPr>
      </p:pic>
      <p:pic>
        <p:nvPicPr>
          <p:cNvPr id="4" name="Graphic 3" descr="Checkbox Checked with solid fill">
            <a:extLst>
              <a:ext uri="{FF2B5EF4-FFF2-40B4-BE49-F238E27FC236}">
                <a16:creationId xmlns:a16="http://schemas.microsoft.com/office/drawing/2014/main" id="{499990D9-FD04-FB61-A880-711DE5DBCA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6903" y="603955"/>
            <a:ext cx="357398" cy="357398"/>
          </a:xfrm>
          <a:prstGeom prst="rect">
            <a:avLst/>
          </a:prstGeom>
        </p:spPr>
      </p:pic>
      <p:pic>
        <p:nvPicPr>
          <p:cNvPr id="9" name="Graphic 8" descr="Checkbox Checked with solid fill">
            <a:extLst>
              <a:ext uri="{FF2B5EF4-FFF2-40B4-BE49-F238E27FC236}">
                <a16:creationId xmlns:a16="http://schemas.microsoft.com/office/drawing/2014/main" id="{96BDA678-771E-9597-6A3B-60BEE9FE0FB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5956" y="2486645"/>
            <a:ext cx="357398" cy="357398"/>
          </a:xfrm>
          <a:prstGeom prst="rect">
            <a:avLst/>
          </a:prstGeom>
        </p:spPr>
      </p:pic>
      <p:pic>
        <p:nvPicPr>
          <p:cNvPr id="11" name="Graphic 10" descr="Checkbox Checked with solid fill">
            <a:extLst>
              <a:ext uri="{FF2B5EF4-FFF2-40B4-BE49-F238E27FC236}">
                <a16:creationId xmlns:a16="http://schemas.microsoft.com/office/drawing/2014/main" id="{B91AF763-8D73-0437-2620-4116A74E2B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3460" y="972610"/>
            <a:ext cx="357398" cy="357398"/>
          </a:xfrm>
          <a:prstGeom prst="rect">
            <a:avLst/>
          </a:prstGeom>
        </p:spPr>
      </p:pic>
      <p:pic>
        <p:nvPicPr>
          <p:cNvPr id="12" name="Graphic 11" descr="Checkbox Checked with solid fill">
            <a:extLst>
              <a:ext uri="{FF2B5EF4-FFF2-40B4-BE49-F238E27FC236}">
                <a16:creationId xmlns:a16="http://schemas.microsoft.com/office/drawing/2014/main" id="{F04FCD9D-38FC-49BF-41B0-BCA56F1E4E1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8918" y="1367330"/>
            <a:ext cx="357398" cy="357398"/>
          </a:xfrm>
          <a:prstGeom prst="rect">
            <a:avLst/>
          </a:prstGeom>
        </p:spPr>
      </p:pic>
      <p:pic>
        <p:nvPicPr>
          <p:cNvPr id="16" name="Graphic 15" descr="Checkbox Checked with solid fill">
            <a:extLst>
              <a:ext uri="{FF2B5EF4-FFF2-40B4-BE49-F238E27FC236}">
                <a16:creationId xmlns:a16="http://schemas.microsoft.com/office/drawing/2014/main" id="{42135395-89E1-960E-04A4-FA3CB44DEB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6081" y="1743286"/>
            <a:ext cx="357398" cy="357398"/>
          </a:xfrm>
          <a:prstGeom prst="rect">
            <a:avLst/>
          </a:prstGeom>
        </p:spPr>
      </p:pic>
      <p:pic>
        <p:nvPicPr>
          <p:cNvPr id="18" name="Graphic 17" descr="Checkbox Checked with solid fill">
            <a:extLst>
              <a:ext uri="{FF2B5EF4-FFF2-40B4-BE49-F238E27FC236}">
                <a16:creationId xmlns:a16="http://schemas.microsoft.com/office/drawing/2014/main" id="{E1762C95-2840-3D27-24AD-A0211F235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8476" y="2109848"/>
            <a:ext cx="357398" cy="357398"/>
          </a:xfrm>
          <a:prstGeom prst="rect">
            <a:avLst/>
          </a:prstGeom>
        </p:spPr>
      </p:pic>
      <p:pic>
        <p:nvPicPr>
          <p:cNvPr id="14" name="Graphic 13" descr="Checkbox Checked with solid fill">
            <a:extLst>
              <a:ext uri="{FF2B5EF4-FFF2-40B4-BE49-F238E27FC236}">
                <a16:creationId xmlns:a16="http://schemas.microsoft.com/office/drawing/2014/main" id="{64D6D6CF-5968-C3F0-7763-83AC3D237D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944" y="597287"/>
            <a:ext cx="357398" cy="357398"/>
          </a:xfrm>
          <a:prstGeom prst="rect">
            <a:avLst/>
          </a:prstGeom>
        </p:spPr>
      </p:pic>
      <p:pic>
        <p:nvPicPr>
          <p:cNvPr id="15" name="Graphic 14" descr="Checkbox Checked with solid fill">
            <a:extLst>
              <a:ext uri="{FF2B5EF4-FFF2-40B4-BE49-F238E27FC236}">
                <a16:creationId xmlns:a16="http://schemas.microsoft.com/office/drawing/2014/main" id="{6F9C97D6-5461-004A-ECD8-4165D5A584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8476" y="2486645"/>
            <a:ext cx="357398" cy="357398"/>
          </a:xfrm>
          <a:prstGeom prst="rect">
            <a:avLst/>
          </a:prstGeom>
        </p:spPr>
      </p:pic>
      <p:pic>
        <p:nvPicPr>
          <p:cNvPr id="20" name="Graphic 19" descr="Checkbox Checked with solid fill">
            <a:extLst>
              <a:ext uri="{FF2B5EF4-FFF2-40B4-BE49-F238E27FC236}">
                <a16:creationId xmlns:a16="http://schemas.microsoft.com/office/drawing/2014/main" id="{FACD5121-B3D6-A14C-D874-88B4DE7EB5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3754" y="2849454"/>
            <a:ext cx="357398" cy="357398"/>
          </a:xfrm>
          <a:prstGeom prst="rect">
            <a:avLst/>
          </a:prstGeom>
        </p:spPr>
      </p:pic>
      <p:pic>
        <p:nvPicPr>
          <p:cNvPr id="21" name="Graphic 20" descr="Checkbox Checked with solid fill">
            <a:extLst>
              <a:ext uri="{FF2B5EF4-FFF2-40B4-BE49-F238E27FC236}">
                <a16:creationId xmlns:a16="http://schemas.microsoft.com/office/drawing/2014/main" id="{5F150C2B-E02D-134C-59D7-C161F786E04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0545" y="3235325"/>
            <a:ext cx="357398" cy="357398"/>
          </a:xfrm>
          <a:prstGeom prst="rect">
            <a:avLst/>
          </a:prstGeom>
        </p:spPr>
      </p:pic>
      <p:pic>
        <p:nvPicPr>
          <p:cNvPr id="23" name="Graphic 22" descr="Ribbon with solid fill">
            <a:extLst>
              <a:ext uri="{FF2B5EF4-FFF2-40B4-BE49-F238E27FC236}">
                <a16:creationId xmlns:a16="http://schemas.microsoft.com/office/drawing/2014/main" id="{AEFF656E-3168-F687-3021-593E3A42F5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02257" y="612512"/>
            <a:ext cx="366286" cy="366286"/>
          </a:xfrm>
          <a:prstGeom prst="rect">
            <a:avLst/>
          </a:prstGeom>
        </p:spPr>
      </p:pic>
      <p:pic>
        <p:nvPicPr>
          <p:cNvPr id="28" name="Graphic 27" descr="Ribbon with solid fill">
            <a:extLst>
              <a:ext uri="{FF2B5EF4-FFF2-40B4-BE49-F238E27FC236}">
                <a16:creationId xmlns:a16="http://schemas.microsoft.com/office/drawing/2014/main" id="{96D81242-03DE-084B-5C72-19DD4700E3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97715" y="990225"/>
            <a:ext cx="366286" cy="366286"/>
          </a:xfrm>
          <a:prstGeom prst="rect">
            <a:avLst/>
          </a:prstGeom>
        </p:spPr>
      </p:pic>
      <p:pic>
        <p:nvPicPr>
          <p:cNvPr id="30" name="Graphic 29" descr="Ribbon with solid fill">
            <a:extLst>
              <a:ext uri="{FF2B5EF4-FFF2-40B4-BE49-F238E27FC236}">
                <a16:creationId xmlns:a16="http://schemas.microsoft.com/office/drawing/2014/main" id="{3B9B9883-8E65-38E8-A5C1-C592EAD4A7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83576" y="1361662"/>
            <a:ext cx="366286" cy="366286"/>
          </a:xfrm>
          <a:prstGeom prst="rect">
            <a:avLst/>
          </a:prstGeom>
        </p:spPr>
      </p:pic>
      <p:pic>
        <p:nvPicPr>
          <p:cNvPr id="32" name="Graphic 31" descr="Ribbon with solid fill">
            <a:extLst>
              <a:ext uri="{FF2B5EF4-FFF2-40B4-BE49-F238E27FC236}">
                <a16:creationId xmlns:a16="http://schemas.microsoft.com/office/drawing/2014/main" id="{7E6AF9FF-3C3A-F4B7-33DB-45C1C4E034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83576" y="1743286"/>
            <a:ext cx="366286" cy="366286"/>
          </a:xfrm>
          <a:prstGeom prst="rect">
            <a:avLst/>
          </a:prstGeom>
        </p:spPr>
      </p:pic>
      <p:pic>
        <p:nvPicPr>
          <p:cNvPr id="34" name="Graphic 33" descr="Ribbon with solid fill">
            <a:extLst>
              <a:ext uri="{FF2B5EF4-FFF2-40B4-BE49-F238E27FC236}">
                <a16:creationId xmlns:a16="http://schemas.microsoft.com/office/drawing/2014/main" id="{4E7D1690-0912-EDAC-3D2C-108F7233F7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83576" y="2120359"/>
            <a:ext cx="366286" cy="366286"/>
          </a:xfrm>
          <a:prstGeom prst="rect">
            <a:avLst/>
          </a:prstGeom>
        </p:spPr>
      </p:pic>
      <p:sp>
        <p:nvSpPr>
          <p:cNvPr id="10" name="Rectangle: Rounded Corners 9">
            <a:extLst>
              <a:ext uri="{FF2B5EF4-FFF2-40B4-BE49-F238E27FC236}">
                <a16:creationId xmlns:a16="http://schemas.microsoft.com/office/drawing/2014/main" id="{DB565306-26E9-854C-BE55-C8811E0E5BFA}"/>
              </a:ext>
            </a:extLst>
          </p:cNvPr>
          <p:cNvSpPr/>
          <p:nvPr/>
        </p:nvSpPr>
        <p:spPr>
          <a:xfrm>
            <a:off x="1588308" y="2435532"/>
            <a:ext cx="9702209" cy="383785"/>
          </a:xfrm>
          <a:prstGeom prst="round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1E36D7C-0AC5-2D68-0E7A-0051661D7ADE}"/>
              </a:ext>
            </a:extLst>
          </p:cNvPr>
          <p:cNvSpPr txBox="1"/>
          <p:nvPr/>
        </p:nvSpPr>
        <p:spPr>
          <a:xfrm>
            <a:off x="10094087" y="2524662"/>
            <a:ext cx="610199" cy="245356"/>
          </a:xfrm>
          <a:prstGeom prst="rect">
            <a:avLst/>
          </a:prstGeom>
          <a:noFill/>
          <a:ln w="19050">
            <a:solidFill>
              <a:schemeClr val="accent3"/>
            </a:solidFill>
          </a:ln>
        </p:spPr>
        <p:txBody>
          <a:bodyPr wrap="none" t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C3C50"/>
                </a:solidFill>
                <a:effectLst/>
                <a:uLnTx/>
                <a:uFillTx/>
                <a:latin typeface="Open Sans"/>
                <a:ea typeface="+mn-ea"/>
                <a:cs typeface="+mn-cs"/>
              </a:rPr>
              <a:t>2027</a:t>
            </a:r>
          </a:p>
        </p:txBody>
      </p:sp>
      <p:pic>
        <p:nvPicPr>
          <p:cNvPr id="24" name="Graphic 23" descr="Checkbox Checked with solid fill">
            <a:extLst>
              <a:ext uri="{FF2B5EF4-FFF2-40B4-BE49-F238E27FC236}">
                <a16:creationId xmlns:a16="http://schemas.microsoft.com/office/drawing/2014/main" id="{61DDA7D2-57A1-EAD1-E2E5-D09CDE9A85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6584" y="2827636"/>
            <a:ext cx="357398" cy="357398"/>
          </a:xfrm>
          <a:prstGeom prst="rect">
            <a:avLst/>
          </a:prstGeom>
        </p:spPr>
      </p:pic>
    </p:spTree>
    <p:extLst>
      <p:ext uri="{BB962C8B-B14F-4D97-AF65-F5344CB8AC3E}">
        <p14:creationId xmlns:p14="http://schemas.microsoft.com/office/powerpoint/2010/main" val="386582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396DFFE-5E0B-2743-9FFF-D5A71FDD74BD}"/>
              </a:ext>
            </a:extLst>
          </p:cNvPr>
          <p:cNvGrpSpPr/>
          <p:nvPr/>
        </p:nvGrpSpPr>
        <p:grpSpPr>
          <a:xfrm>
            <a:off x="1587" y="4403124"/>
            <a:ext cx="12191994" cy="2454876"/>
            <a:chOff x="-1" y="8806248"/>
            <a:chExt cx="24383987" cy="4909752"/>
          </a:xfrm>
        </p:grpSpPr>
        <p:sp>
          <p:nvSpPr>
            <p:cNvPr id="3" name="Freeform 1">
              <a:extLst>
                <a:ext uri="{FF2B5EF4-FFF2-40B4-BE49-F238E27FC236}">
                  <a16:creationId xmlns:a16="http://schemas.microsoft.com/office/drawing/2014/main" id="{541DBE09-1AFC-C842-B6EC-B78EC10A12EB}"/>
                </a:ext>
              </a:extLst>
            </p:cNvPr>
            <p:cNvSpPr>
              <a:spLocks noChangeArrowheads="1"/>
            </p:cNvSpPr>
            <p:nvPr/>
          </p:nvSpPr>
          <p:spPr bwMode="auto">
            <a:xfrm>
              <a:off x="-1" y="9157729"/>
              <a:ext cx="24378493" cy="4311134"/>
            </a:xfrm>
            <a:custGeom>
              <a:avLst/>
              <a:gdLst>
                <a:gd name="T0" fmla="*/ 19575 w 19576"/>
                <a:gd name="T1" fmla="*/ 2715 h 3461"/>
                <a:gd name="T2" fmla="*/ 19411 w 19576"/>
                <a:gd name="T3" fmla="*/ 2752 h 3461"/>
                <a:gd name="T4" fmla="*/ 19012 w 19576"/>
                <a:gd name="T5" fmla="*/ 2838 h 3461"/>
                <a:gd name="T6" fmla="*/ 15986 w 19576"/>
                <a:gd name="T7" fmla="*/ 3320 h 3461"/>
                <a:gd name="T8" fmla="*/ 14592 w 19576"/>
                <a:gd name="T9" fmla="*/ 3429 h 3461"/>
                <a:gd name="T10" fmla="*/ 13288 w 19576"/>
                <a:gd name="T11" fmla="*/ 3454 h 3461"/>
                <a:gd name="T12" fmla="*/ 8967 w 19576"/>
                <a:gd name="T13" fmla="*/ 2871 h 3461"/>
                <a:gd name="T14" fmla="*/ 8745 w 19576"/>
                <a:gd name="T15" fmla="*/ 2801 h 3461"/>
                <a:gd name="T16" fmla="*/ 8527 w 19576"/>
                <a:gd name="T17" fmla="*/ 2730 h 3461"/>
                <a:gd name="T18" fmla="*/ 8121 w 19576"/>
                <a:gd name="T19" fmla="*/ 2582 h 3461"/>
                <a:gd name="T20" fmla="*/ 7404 w 19576"/>
                <a:gd name="T21" fmla="*/ 2287 h 3461"/>
                <a:gd name="T22" fmla="*/ 6785 w 19576"/>
                <a:gd name="T23" fmla="*/ 2023 h 3461"/>
                <a:gd name="T24" fmla="*/ 6503 w 19576"/>
                <a:gd name="T25" fmla="*/ 1912 h 3461"/>
                <a:gd name="T26" fmla="*/ 6231 w 19576"/>
                <a:gd name="T27" fmla="*/ 1814 h 3461"/>
                <a:gd name="T28" fmla="*/ 4138 w 19576"/>
                <a:gd name="T29" fmla="*/ 1391 h 3461"/>
                <a:gd name="T30" fmla="*/ 2311 w 19576"/>
                <a:gd name="T31" fmla="*/ 1455 h 3461"/>
                <a:gd name="T32" fmla="*/ 780 w 19576"/>
                <a:gd name="T33" fmla="*/ 1815 h 3461"/>
                <a:gd name="T34" fmla="*/ 0 w 19576"/>
                <a:gd name="T35" fmla="*/ 934 h 3461"/>
                <a:gd name="T36" fmla="*/ 462 w 19576"/>
                <a:gd name="T37" fmla="*/ 742 h 3461"/>
                <a:gd name="T38" fmla="*/ 2132 w 19576"/>
                <a:gd name="T39" fmla="*/ 239 h 3461"/>
                <a:gd name="T40" fmla="*/ 4263 w 19576"/>
                <a:gd name="T41" fmla="*/ 30 h 3461"/>
                <a:gd name="T42" fmla="*/ 6913 w 19576"/>
                <a:gd name="T43" fmla="*/ 396 h 3461"/>
                <a:gd name="T44" fmla="*/ 7277 w 19576"/>
                <a:gd name="T45" fmla="*/ 501 h 3461"/>
                <a:gd name="T46" fmla="*/ 7637 w 19576"/>
                <a:gd name="T47" fmla="*/ 618 h 3461"/>
                <a:gd name="T48" fmla="*/ 8335 w 19576"/>
                <a:gd name="T49" fmla="*/ 865 h 3461"/>
                <a:gd name="T50" fmla="*/ 9014 w 19576"/>
                <a:gd name="T51" fmla="*/ 1096 h 3461"/>
                <a:gd name="T52" fmla="*/ 9350 w 19576"/>
                <a:gd name="T53" fmla="*/ 1195 h 3461"/>
                <a:gd name="T54" fmla="*/ 9519 w 19576"/>
                <a:gd name="T55" fmla="*/ 1239 h 3461"/>
                <a:gd name="T56" fmla="*/ 9692 w 19576"/>
                <a:gd name="T57" fmla="*/ 1281 h 3461"/>
                <a:gd name="T58" fmla="*/ 13013 w 19576"/>
                <a:gd name="T59" fmla="*/ 1514 h 3461"/>
                <a:gd name="T60" fmla="*/ 13995 w 19576"/>
                <a:gd name="T61" fmla="*/ 1431 h 3461"/>
                <a:gd name="T62" fmla="*/ 15028 w 19576"/>
                <a:gd name="T63" fmla="*/ 1281 h 3461"/>
                <a:gd name="T64" fmla="*/ 17251 w 19576"/>
                <a:gd name="T65" fmla="*/ 775 h 3461"/>
                <a:gd name="T66" fmla="*/ 17542 w 19576"/>
                <a:gd name="T67" fmla="*/ 691 h 3461"/>
                <a:gd name="T68" fmla="*/ 18132 w 19576"/>
                <a:gd name="T69" fmla="*/ 509 h 3461"/>
                <a:gd name="T70" fmla="*/ 18431 w 19576"/>
                <a:gd name="T71" fmla="*/ 412 h 3461"/>
                <a:gd name="T72" fmla="*/ 18733 w 19576"/>
                <a:gd name="T73" fmla="*/ 309 h 3461"/>
                <a:gd name="T74" fmla="*/ 19036 w 19576"/>
                <a:gd name="T75" fmla="*/ 201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76" h="3461">
                  <a:moveTo>
                    <a:pt x="19575" y="0"/>
                  </a:moveTo>
                  <a:lnTo>
                    <a:pt x="19575" y="2715"/>
                  </a:lnTo>
                  <a:lnTo>
                    <a:pt x="19411" y="2752"/>
                  </a:lnTo>
                  <a:lnTo>
                    <a:pt x="19411" y="2752"/>
                  </a:lnTo>
                  <a:cubicBezTo>
                    <a:pt x="19278" y="2782"/>
                    <a:pt x="19146" y="2812"/>
                    <a:pt x="19012" y="2838"/>
                  </a:cubicBezTo>
                  <a:lnTo>
                    <a:pt x="19012" y="2838"/>
                  </a:lnTo>
                  <a:cubicBezTo>
                    <a:pt x="17982" y="3054"/>
                    <a:pt x="16971" y="3218"/>
                    <a:pt x="15986" y="3320"/>
                  </a:cubicBezTo>
                  <a:lnTo>
                    <a:pt x="15986" y="3320"/>
                  </a:lnTo>
                  <a:cubicBezTo>
                    <a:pt x="15517" y="3373"/>
                    <a:pt x="15047" y="3404"/>
                    <a:pt x="14592" y="3429"/>
                  </a:cubicBezTo>
                  <a:lnTo>
                    <a:pt x="14592" y="3429"/>
                  </a:lnTo>
                  <a:cubicBezTo>
                    <a:pt x="14147" y="3447"/>
                    <a:pt x="13714" y="3460"/>
                    <a:pt x="13288" y="3454"/>
                  </a:cubicBezTo>
                  <a:lnTo>
                    <a:pt x="13288" y="3454"/>
                  </a:lnTo>
                  <a:cubicBezTo>
                    <a:pt x="11700" y="3441"/>
                    <a:pt x="10229" y="3245"/>
                    <a:pt x="8967" y="2871"/>
                  </a:cubicBezTo>
                  <a:lnTo>
                    <a:pt x="8967" y="2871"/>
                  </a:lnTo>
                  <a:cubicBezTo>
                    <a:pt x="8892" y="2850"/>
                    <a:pt x="8818" y="2825"/>
                    <a:pt x="8745" y="2801"/>
                  </a:cubicBezTo>
                  <a:lnTo>
                    <a:pt x="8745" y="2801"/>
                  </a:lnTo>
                  <a:cubicBezTo>
                    <a:pt x="8672" y="2778"/>
                    <a:pt x="8597" y="2756"/>
                    <a:pt x="8527" y="2730"/>
                  </a:cubicBezTo>
                  <a:lnTo>
                    <a:pt x="8527" y="2730"/>
                  </a:lnTo>
                  <a:cubicBezTo>
                    <a:pt x="8386" y="2682"/>
                    <a:pt x="8252" y="2632"/>
                    <a:pt x="8121" y="2582"/>
                  </a:cubicBezTo>
                  <a:lnTo>
                    <a:pt x="8121" y="2582"/>
                  </a:lnTo>
                  <a:cubicBezTo>
                    <a:pt x="7864" y="2483"/>
                    <a:pt x="7627" y="2382"/>
                    <a:pt x="7404" y="2287"/>
                  </a:cubicBezTo>
                  <a:lnTo>
                    <a:pt x="7404" y="2287"/>
                  </a:lnTo>
                  <a:cubicBezTo>
                    <a:pt x="7186" y="2194"/>
                    <a:pt x="6980" y="2104"/>
                    <a:pt x="6785" y="2023"/>
                  </a:cubicBezTo>
                  <a:lnTo>
                    <a:pt x="6785" y="2023"/>
                  </a:lnTo>
                  <a:cubicBezTo>
                    <a:pt x="6690" y="1984"/>
                    <a:pt x="6595" y="1947"/>
                    <a:pt x="6503" y="1912"/>
                  </a:cubicBezTo>
                  <a:lnTo>
                    <a:pt x="6503" y="1912"/>
                  </a:lnTo>
                  <a:cubicBezTo>
                    <a:pt x="6412" y="1878"/>
                    <a:pt x="6321" y="1847"/>
                    <a:pt x="6231" y="1814"/>
                  </a:cubicBezTo>
                  <a:lnTo>
                    <a:pt x="6231" y="1814"/>
                  </a:lnTo>
                  <a:cubicBezTo>
                    <a:pt x="5528" y="1576"/>
                    <a:pt x="4819" y="1441"/>
                    <a:pt x="4138" y="1391"/>
                  </a:cubicBezTo>
                  <a:lnTo>
                    <a:pt x="4138" y="1391"/>
                  </a:lnTo>
                  <a:cubicBezTo>
                    <a:pt x="3498" y="1345"/>
                    <a:pt x="2885" y="1372"/>
                    <a:pt x="2311" y="1455"/>
                  </a:cubicBezTo>
                  <a:lnTo>
                    <a:pt x="2311" y="1455"/>
                  </a:lnTo>
                  <a:cubicBezTo>
                    <a:pt x="1768" y="1533"/>
                    <a:pt x="1258" y="1661"/>
                    <a:pt x="780" y="1815"/>
                  </a:cubicBezTo>
                  <a:lnTo>
                    <a:pt x="780" y="1815"/>
                  </a:lnTo>
                  <a:cubicBezTo>
                    <a:pt x="511" y="1902"/>
                    <a:pt x="251" y="1999"/>
                    <a:pt x="0" y="2101"/>
                  </a:cubicBezTo>
                  <a:lnTo>
                    <a:pt x="0" y="934"/>
                  </a:lnTo>
                  <a:lnTo>
                    <a:pt x="0" y="934"/>
                  </a:lnTo>
                  <a:cubicBezTo>
                    <a:pt x="150" y="868"/>
                    <a:pt x="304" y="804"/>
                    <a:pt x="462" y="742"/>
                  </a:cubicBezTo>
                  <a:lnTo>
                    <a:pt x="462" y="742"/>
                  </a:lnTo>
                  <a:cubicBezTo>
                    <a:pt x="969" y="543"/>
                    <a:pt x="1524" y="366"/>
                    <a:pt x="2132" y="239"/>
                  </a:cubicBezTo>
                  <a:lnTo>
                    <a:pt x="2132" y="239"/>
                  </a:lnTo>
                  <a:cubicBezTo>
                    <a:pt x="2782" y="103"/>
                    <a:pt x="3495" y="23"/>
                    <a:pt x="4263" y="30"/>
                  </a:cubicBezTo>
                  <a:lnTo>
                    <a:pt x="4263" y="30"/>
                  </a:lnTo>
                  <a:cubicBezTo>
                    <a:pt x="5090" y="36"/>
                    <a:pt x="5987" y="144"/>
                    <a:pt x="6913" y="396"/>
                  </a:cubicBezTo>
                  <a:lnTo>
                    <a:pt x="6913" y="396"/>
                  </a:lnTo>
                  <a:cubicBezTo>
                    <a:pt x="7033" y="430"/>
                    <a:pt x="7155" y="464"/>
                    <a:pt x="7277" y="501"/>
                  </a:cubicBezTo>
                  <a:lnTo>
                    <a:pt x="7277" y="501"/>
                  </a:lnTo>
                  <a:cubicBezTo>
                    <a:pt x="7400" y="539"/>
                    <a:pt x="7519" y="578"/>
                    <a:pt x="7637" y="618"/>
                  </a:cubicBezTo>
                  <a:lnTo>
                    <a:pt x="7637" y="618"/>
                  </a:lnTo>
                  <a:cubicBezTo>
                    <a:pt x="7877" y="699"/>
                    <a:pt x="8107" y="783"/>
                    <a:pt x="8335" y="865"/>
                  </a:cubicBezTo>
                  <a:lnTo>
                    <a:pt x="8335" y="865"/>
                  </a:lnTo>
                  <a:cubicBezTo>
                    <a:pt x="8566" y="947"/>
                    <a:pt x="8791" y="1025"/>
                    <a:pt x="9014" y="1096"/>
                  </a:cubicBezTo>
                  <a:lnTo>
                    <a:pt x="9014" y="1096"/>
                  </a:lnTo>
                  <a:cubicBezTo>
                    <a:pt x="9126" y="1130"/>
                    <a:pt x="9239" y="1165"/>
                    <a:pt x="9350" y="1195"/>
                  </a:cubicBezTo>
                  <a:lnTo>
                    <a:pt x="9350" y="1195"/>
                  </a:lnTo>
                  <a:cubicBezTo>
                    <a:pt x="9407" y="1212"/>
                    <a:pt x="9463" y="1224"/>
                    <a:pt x="9519" y="1239"/>
                  </a:cubicBezTo>
                  <a:lnTo>
                    <a:pt x="9519" y="1239"/>
                  </a:lnTo>
                  <a:cubicBezTo>
                    <a:pt x="9577" y="1253"/>
                    <a:pt x="9633" y="1269"/>
                    <a:pt x="9692" y="1281"/>
                  </a:cubicBezTo>
                  <a:lnTo>
                    <a:pt x="9692" y="1281"/>
                  </a:lnTo>
                  <a:cubicBezTo>
                    <a:pt x="10657" y="1501"/>
                    <a:pt x="11792" y="1583"/>
                    <a:pt x="13013" y="1514"/>
                  </a:cubicBezTo>
                  <a:lnTo>
                    <a:pt x="13013" y="1514"/>
                  </a:lnTo>
                  <a:cubicBezTo>
                    <a:pt x="13335" y="1499"/>
                    <a:pt x="13662" y="1466"/>
                    <a:pt x="13995" y="1431"/>
                  </a:cubicBezTo>
                  <a:lnTo>
                    <a:pt x="13995" y="1431"/>
                  </a:lnTo>
                  <a:cubicBezTo>
                    <a:pt x="14334" y="1389"/>
                    <a:pt x="14679" y="1344"/>
                    <a:pt x="15028" y="1281"/>
                  </a:cubicBezTo>
                  <a:lnTo>
                    <a:pt x="15028" y="1281"/>
                  </a:lnTo>
                  <a:cubicBezTo>
                    <a:pt x="15753" y="1159"/>
                    <a:pt x="16495" y="987"/>
                    <a:pt x="17251" y="775"/>
                  </a:cubicBezTo>
                  <a:lnTo>
                    <a:pt x="17251" y="775"/>
                  </a:lnTo>
                  <a:cubicBezTo>
                    <a:pt x="17348" y="749"/>
                    <a:pt x="17445" y="720"/>
                    <a:pt x="17542" y="691"/>
                  </a:cubicBezTo>
                  <a:lnTo>
                    <a:pt x="17837" y="603"/>
                  </a:lnTo>
                  <a:lnTo>
                    <a:pt x="18132" y="509"/>
                  </a:lnTo>
                  <a:lnTo>
                    <a:pt x="18132" y="509"/>
                  </a:lnTo>
                  <a:cubicBezTo>
                    <a:pt x="18232" y="478"/>
                    <a:pt x="18332" y="446"/>
                    <a:pt x="18431" y="412"/>
                  </a:cubicBezTo>
                  <a:lnTo>
                    <a:pt x="18733" y="309"/>
                  </a:lnTo>
                  <a:lnTo>
                    <a:pt x="18733" y="309"/>
                  </a:lnTo>
                  <a:cubicBezTo>
                    <a:pt x="18834" y="275"/>
                    <a:pt x="18934" y="237"/>
                    <a:pt x="19036" y="201"/>
                  </a:cubicBezTo>
                  <a:lnTo>
                    <a:pt x="19036" y="201"/>
                  </a:lnTo>
                  <a:cubicBezTo>
                    <a:pt x="19217" y="138"/>
                    <a:pt x="19394" y="69"/>
                    <a:pt x="19575" y="0"/>
                  </a:cubicBezTo>
                </a:path>
              </a:pathLst>
            </a:custGeom>
            <a:solidFill>
              <a:schemeClr val="tx1">
                <a:lumMod val="5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4" name="Freeform 2">
              <a:extLst>
                <a:ext uri="{FF2B5EF4-FFF2-40B4-BE49-F238E27FC236}">
                  <a16:creationId xmlns:a16="http://schemas.microsoft.com/office/drawing/2014/main" id="{F3103921-933A-2843-B01A-9A357F9312BC}"/>
                </a:ext>
              </a:extLst>
            </p:cNvPr>
            <p:cNvSpPr>
              <a:spLocks noChangeArrowheads="1"/>
            </p:cNvSpPr>
            <p:nvPr/>
          </p:nvSpPr>
          <p:spPr bwMode="auto">
            <a:xfrm>
              <a:off x="-1" y="8806248"/>
              <a:ext cx="24378493" cy="2323069"/>
            </a:xfrm>
            <a:custGeom>
              <a:avLst/>
              <a:gdLst>
                <a:gd name="T0" fmla="*/ 19575 w 19576"/>
                <a:gd name="T1" fmla="*/ 281 h 1865"/>
                <a:gd name="T2" fmla="*/ 19036 w 19576"/>
                <a:gd name="T3" fmla="*/ 482 h 1865"/>
                <a:gd name="T4" fmla="*/ 18733 w 19576"/>
                <a:gd name="T5" fmla="*/ 590 h 1865"/>
                <a:gd name="T6" fmla="*/ 18431 w 19576"/>
                <a:gd name="T7" fmla="*/ 693 h 1865"/>
                <a:gd name="T8" fmla="*/ 17837 w 19576"/>
                <a:gd name="T9" fmla="*/ 884 h 1865"/>
                <a:gd name="T10" fmla="*/ 17542 w 19576"/>
                <a:gd name="T11" fmla="*/ 972 h 1865"/>
                <a:gd name="T12" fmla="*/ 17251 w 19576"/>
                <a:gd name="T13" fmla="*/ 1056 h 1865"/>
                <a:gd name="T14" fmla="*/ 15028 w 19576"/>
                <a:gd name="T15" fmla="*/ 1562 h 1865"/>
                <a:gd name="T16" fmla="*/ 13995 w 19576"/>
                <a:gd name="T17" fmla="*/ 1712 h 1865"/>
                <a:gd name="T18" fmla="*/ 13013 w 19576"/>
                <a:gd name="T19" fmla="*/ 1795 h 1865"/>
                <a:gd name="T20" fmla="*/ 9692 w 19576"/>
                <a:gd name="T21" fmla="*/ 1562 h 1865"/>
                <a:gd name="T22" fmla="*/ 9519 w 19576"/>
                <a:gd name="T23" fmla="*/ 1520 h 1865"/>
                <a:gd name="T24" fmla="*/ 9350 w 19576"/>
                <a:gd name="T25" fmla="*/ 1476 h 1865"/>
                <a:gd name="T26" fmla="*/ 9014 w 19576"/>
                <a:gd name="T27" fmla="*/ 1377 h 1865"/>
                <a:gd name="T28" fmla="*/ 8335 w 19576"/>
                <a:gd name="T29" fmla="*/ 1146 h 1865"/>
                <a:gd name="T30" fmla="*/ 7637 w 19576"/>
                <a:gd name="T31" fmla="*/ 899 h 1865"/>
                <a:gd name="T32" fmla="*/ 7277 w 19576"/>
                <a:gd name="T33" fmla="*/ 782 h 1865"/>
                <a:gd name="T34" fmla="*/ 6913 w 19576"/>
                <a:gd name="T35" fmla="*/ 677 h 1865"/>
                <a:gd name="T36" fmla="*/ 4263 w 19576"/>
                <a:gd name="T37" fmla="*/ 311 h 1865"/>
                <a:gd name="T38" fmla="*/ 2132 w 19576"/>
                <a:gd name="T39" fmla="*/ 520 h 1865"/>
                <a:gd name="T40" fmla="*/ 462 w 19576"/>
                <a:gd name="T41" fmla="*/ 1023 h 1865"/>
                <a:gd name="T42" fmla="*/ 0 w 19576"/>
                <a:gd name="T43" fmla="*/ 1099 h 1865"/>
                <a:gd name="T44" fmla="*/ 431 w 19576"/>
                <a:gd name="T45" fmla="*/ 917 h 1865"/>
                <a:gd name="T46" fmla="*/ 2114 w 19576"/>
                <a:gd name="T47" fmla="*/ 400 h 1865"/>
                <a:gd name="T48" fmla="*/ 4275 w 19576"/>
                <a:gd name="T49" fmla="*/ 173 h 1865"/>
                <a:gd name="T50" fmla="*/ 6984 w 19576"/>
                <a:gd name="T51" fmla="*/ 530 h 1865"/>
                <a:gd name="T52" fmla="*/ 7357 w 19576"/>
                <a:gd name="T53" fmla="*/ 635 h 1865"/>
                <a:gd name="T54" fmla="*/ 7726 w 19576"/>
                <a:gd name="T55" fmla="*/ 752 h 1865"/>
                <a:gd name="T56" fmla="*/ 8432 w 19576"/>
                <a:gd name="T57" fmla="*/ 997 h 1865"/>
                <a:gd name="T58" fmla="*/ 9107 w 19576"/>
                <a:gd name="T59" fmla="*/ 1222 h 1865"/>
                <a:gd name="T60" fmla="*/ 9435 w 19576"/>
                <a:gd name="T61" fmla="*/ 1317 h 1865"/>
                <a:gd name="T62" fmla="*/ 9600 w 19576"/>
                <a:gd name="T63" fmla="*/ 1358 h 1865"/>
                <a:gd name="T64" fmla="*/ 9767 w 19576"/>
                <a:gd name="T65" fmla="*/ 1398 h 1865"/>
                <a:gd name="T66" fmla="*/ 12985 w 19576"/>
                <a:gd name="T67" fmla="*/ 1602 h 1865"/>
                <a:gd name="T68" fmla="*/ 13936 w 19576"/>
                <a:gd name="T69" fmla="*/ 1517 h 1865"/>
                <a:gd name="T70" fmla="*/ 14936 w 19576"/>
                <a:gd name="T71" fmla="*/ 1365 h 1865"/>
                <a:gd name="T72" fmla="*/ 17085 w 19576"/>
                <a:gd name="T73" fmla="*/ 861 h 1865"/>
                <a:gd name="T74" fmla="*/ 17365 w 19576"/>
                <a:gd name="T75" fmla="*/ 777 h 1865"/>
                <a:gd name="T76" fmla="*/ 17936 w 19576"/>
                <a:gd name="T77" fmla="*/ 598 h 1865"/>
                <a:gd name="T78" fmla="*/ 18224 w 19576"/>
                <a:gd name="T79" fmla="*/ 501 h 1865"/>
                <a:gd name="T80" fmla="*/ 18516 w 19576"/>
                <a:gd name="T81" fmla="*/ 401 h 1865"/>
                <a:gd name="T82" fmla="*/ 18809 w 19576"/>
                <a:gd name="T83" fmla="*/ 294 h 1865"/>
                <a:gd name="T84" fmla="*/ 19402 w 19576"/>
                <a:gd name="T85" fmla="*/ 68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576" h="1865">
                  <a:moveTo>
                    <a:pt x="19575" y="0"/>
                  </a:moveTo>
                  <a:lnTo>
                    <a:pt x="19575" y="281"/>
                  </a:lnTo>
                  <a:lnTo>
                    <a:pt x="19575" y="281"/>
                  </a:lnTo>
                  <a:cubicBezTo>
                    <a:pt x="19394" y="350"/>
                    <a:pt x="19217" y="419"/>
                    <a:pt x="19036" y="482"/>
                  </a:cubicBezTo>
                  <a:lnTo>
                    <a:pt x="19036" y="482"/>
                  </a:lnTo>
                  <a:cubicBezTo>
                    <a:pt x="18934" y="518"/>
                    <a:pt x="18834" y="556"/>
                    <a:pt x="18733" y="590"/>
                  </a:cubicBezTo>
                  <a:lnTo>
                    <a:pt x="18431" y="693"/>
                  </a:lnTo>
                  <a:lnTo>
                    <a:pt x="18431" y="693"/>
                  </a:lnTo>
                  <a:cubicBezTo>
                    <a:pt x="18332" y="727"/>
                    <a:pt x="18232" y="759"/>
                    <a:pt x="18132" y="790"/>
                  </a:cubicBezTo>
                  <a:lnTo>
                    <a:pt x="17837" y="884"/>
                  </a:lnTo>
                  <a:lnTo>
                    <a:pt x="17542" y="972"/>
                  </a:lnTo>
                  <a:lnTo>
                    <a:pt x="17542" y="972"/>
                  </a:lnTo>
                  <a:cubicBezTo>
                    <a:pt x="17445" y="1001"/>
                    <a:pt x="17348" y="1030"/>
                    <a:pt x="17251" y="1056"/>
                  </a:cubicBezTo>
                  <a:lnTo>
                    <a:pt x="17251" y="1056"/>
                  </a:lnTo>
                  <a:cubicBezTo>
                    <a:pt x="16495" y="1268"/>
                    <a:pt x="15753" y="1440"/>
                    <a:pt x="15028" y="1562"/>
                  </a:cubicBezTo>
                  <a:lnTo>
                    <a:pt x="15028" y="1562"/>
                  </a:lnTo>
                  <a:cubicBezTo>
                    <a:pt x="14679" y="1625"/>
                    <a:pt x="14334" y="1670"/>
                    <a:pt x="13995" y="1712"/>
                  </a:cubicBezTo>
                  <a:lnTo>
                    <a:pt x="13995" y="1712"/>
                  </a:lnTo>
                  <a:cubicBezTo>
                    <a:pt x="13662" y="1747"/>
                    <a:pt x="13335" y="1780"/>
                    <a:pt x="13013" y="1795"/>
                  </a:cubicBezTo>
                  <a:lnTo>
                    <a:pt x="13013" y="1795"/>
                  </a:lnTo>
                  <a:cubicBezTo>
                    <a:pt x="11792" y="1864"/>
                    <a:pt x="10657" y="1782"/>
                    <a:pt x="9692" y="1562"/>
                  </a:cubicBezTo>
                  <a:lnTo>
                    <a:pt x="9692" y="1562"/>
                  </a:lnTo>
                  <a:cubicBezTo>
                    <a:pt x="9633" y="1550"/>
                    <a:pt x="9577" y="1534"/>
                    <a:pt x="9519" y="1520"/>
                  </a:cubicBezTo>
                  <a:lnTo>
                    <a:pt x="9519" y="1520"/>
                  </a:lnTo>
                  <a:cubicBezTo>
                    <a:pt x="9463" y="1505"/>
                    <a:pt x="9407" y="1493"/>
                    <a:pt x="9350" y="1476"/>
                  </a:cubicBezTo>
                  <a:lnTo>
                    <a:pt x="9350" y="1476"/>
                  </a:lnTo>
                  <a:cubicBezTo>
                    <a:pt x="9239" y="1446"/>
                    <a:pt x="9126" y="1411"/>
                    <a:pt x="9014" y="1377"/>
                  </a:cubicBezTo>
                  <a:lnTo>
                    <a:pt x="9014" y="1377"/>
                  </a:lnTo>
                  <a:cubicBezTo>
                    <a:pt x="8791" y="1306"/>
                    <a:pt x="8566" y="1228"/>
                    <a:pt x="8335" y="1146"/>
                  </a:cubicBezTo>
                  <a:lnTo>
                    <a:pt x="8335" y="1146"/>
                  </a:lnTo>
                  <a:cubicBezTo>
                    <a:pt x="8107" y="1064"/>
                    <a:pt x="7877" y="980"/>
                    <a:pt x="7637" y="899"/>
                  </a:cubicBezTo>
                  <a:lnTo>
                    <a:pt x="7637" y="899"/>
                  </a:lnTo>
                  <a:cubicBezTo>
                    <a:pt x="7519" y="859"/>
                    <a:pt x="7400" y="820"/>
                    <a:pt x="7277" y="782"/>
                  </a:cubicBezTo>
                  <a:lnTo>
                    <a:pt x="7277" y="782"/>
                  </a:lnTo>
                  <a:cubicBezTo>
                    <a:pt x="7155" y="745"/>
                    <a:pt x="7033" y="711"/>
                    <a:pt x="6913" y="677"/>
                  </a:cubicBezTo>
                  <a:lnTo>
                    <a:pt x="6913" y="677"/>
                  </a:lnTo>
                  <a:cubicBezTo>
                    <a:pt x="5987" y="425"/>
                    <a:pt x="5090" y="317"/>
                    <a:pt x="4263" y="311"/>
                  </a:cubicBezTo>
                  <a:lnTo>
                    <a:pt x="4263" y="311"/>
                  </a:lnTo>
                  <a:cubicBezTo>
                    <a:pt x="3495" y="304"/>
                    <a:pt x="2782" y="384"/>
                    <a:pt x="2132" y="520"/>
                  </a:cubicBezTo>
                  <a:lnTo>
                    <a:pt x="2132" y="520"/>
                  </a:lnTo>
                  <a:cubicBezTo>
                    <a:pt x="1524" y="647"/>
                    <a:pt x="969" y="824"/>
                    <a:pt x="462" y="1023"/>
                  </a:cubicBezTo>
                  <a:lnTo>
                    <a:pt x="462" y="1023"/>
                  </a:lnTo>
                  <a:cubicBezTo>
                    <a:pt x="304" y="1085"/>
                    <a:pt x="150" y="1149"/>
                    <a:pt x="0" y="1215"/>
                  </a:cubicBezTo>
                  <a:lnTo>
                    <a:pt x="0" y="1099"/>
                  </a:lnTo>
                  <a:lnTo>
                    <a:pt x="0" y="1099"/>
                  </a:lnTo>
                  <a:cubicBezTo>
                    <a:pt x="140" y="1037"/>
                    <a:pt x="284" y="976"/>
                    <a:pt x="431" y="917"/>
                  </a:cubicBezTo>
                  <a:lnTo>
                    <a:pt x="431" y="917"/>
                  </a:lnTo>
                  <a:cubicBezTo>
                    <a:pt x="940" y="714"/>
                    <a:pt x="1500" y="533"/>
                    <a:pt x="2114" y="400"/>
                  </a:cubicBezTo>
                  <a:lnTo>
                    <a:pt x="2114" y="400"/>
                  </a:lnTo>
                  <a:cubicBezTo>
                    <a:pt x="2772" y="258"/>
                    <a:pt x="3495" y="172"/>
                    <a:pt x="4275" y="173"/>
                  </a:cubicBezTo>
                  <a:lnTo>
                    <a:pt x="4275" y="173"/>
                  </a:lnTo>
                  <a:cubicBezTo>
                    <a:pt x="5117" y="175"/>
                    <a:pt x="6034" y="279"/>
                    <a:pt x="6984" y="530"/>
                  </a:cubicBezTo>
                  <a:lnTo>
                    <a:pt x="6984" y="530"/>
                  </a:lnTo>
                  <a:cubicBezTo>
                    <a:pt x="7107" y="565"/>
                    <a:pt x="7232" y="599"/>
                    <a:pt x="7357" y="635"/>
                  </a:cubicBezTo>
                  <a:lnTo>
                    <a:pt x="7357" y="635"/>
                  </a:lnTo>
                  <a:cubicBezTo>
                    <a:pt x="7483" y="673"/>
                    <a:pt x="7605" y="713"/>
                    <a:pt x="7726" y="752"/>
                  </a:cubicBezTo>
                  <a:lnTo>
                    <a:pt x="7726" y="752"/>
                  </a:lnTo>
                  <a:cubicBezTo>
                    <a:pt x="7971" y="834"/>
                    <a:pt x="8204" y="917"/>
                    <a:pt x="8432" y="997"/>
                  </a:cubicBezTo>
                  <a:lnTo>
                    <a:pt x="8432" y="997"/>
                  </a:lnTo>
                  <a:cubicBezTo>
                    <a:pt x="8663" y="1078"/>
                    <a:pt x="8888" y="1155"/>
                    <a:pt x="9107" y="1222"/>
                  </a:cubicBezTo>
                  <a:lnTo>
                    <a:pt x="9107" y="1222"/>
                  </a:lnTo>
                  <a:cubicBezTo>
                    <a:pt x="9217" y="1256"/>
                    <a:pt x="9328" y="1289"/>
                    <a:pt x="9435" y="1317"/>
                  </a:cubicBezTo>
                  <a:lnTo>
                    <a:pt x="9435" y="1317"/>
                  </a:lnTo>
                  <a:cubicBezTo>
                    <a:pt x="9491" y="1333"/>
                    <a:pt x="9545" y="1344"/>
                    <a:pt x="9600" y="1358"/>
                  </a:cubicBezTo>
                  <a:lnTo>
                    <a:pt x="9600" y="1358"/>
                  </a:lnTo>
                  <a:cubicBezTo>
                    <a:pt x="9655" y="1371"/>
                    <a:pt x="9710" y="1387"/>
                    <a:pt x="9767" y="1398"/>
                  </a:cubicBezTo>
                  <a:lnTo>
                    <a:pt x="9767" y="1398"/>
                  </a:lnTo>
                  <a:cubicBezTo>
                    <a:pt x="10700" y="1605"/>
                    <a:pt x="11801" y="1677"/>
                    <a:pt x="12985" y="1602"/>
                  </a:cubicBezTo>
                  <a:lnTo>
                    <a:pt x="12985" y="1602"/>
                  </a:lnTo>
                  <a:cubicBezTo>
                    <a:pt x="13297" y="1586"/>
                    <a:pt x="13614" y="1552"/>
                    <a:pt x="13936" y="1517"/>
                  </a:cubicBezTo>
                  <a:lnTo>
                    <a:pt x="13936" y="1517"/>
                  </a:lnTo>
                  <a:cubicBezTo>
                    <a:pt x="14265" y="1474"/>
                    <a:pt x="14597" y="1429"/>
                    <a:pt x="14936" y="1365"/>
                  </a:cubicBezTo>
                  <a:lnTo>
                    <a:pt x="14936" y="1365"/>
                  </a:lnTo>
                  <a:cubicBezTo>
                    <a:pt x="15636" y="1242"/>
                    <a:pt x="16354" y="1070"/>
                    <a:pt x="17085" y="861"/>
                  </a:cubicBezTo>
                  <a:lnTo>
                    <a:pt x="17085" y="861"/>
                  </a:lnTo>
                  <a:cubicBezTo>
                    <a:pt x="17179" y="834"/>
                    <a:pt x="17272" y="806"/>
                    <a:pt x="17365" y="777"/>
                  </a:cubicBezTo>
                  <a:lnTo>
                    <a:pt x="17650" y="691"/>
                  </a:lnTo>
                  <a:lnTo>
                    <a:pt x="17936" y="598"/>
                  </a:lnTo>
                  <a:lnTo>
                    <a:pt x="17936" y="598"/>
                  </a:lnTo>
                  <a:cubicBezTo>
                    <a:pt x="18033" y="567"/>
                    <a:pt x="18129" y="535"/>
                    <a:pt x="18224" y="501"/>
                  </a:cubicBezTo>
                  <a:lnTo>
                    <a:pt x="18516" y="401"/>
                  </a:lnTo>
                  <a:lnTo>
                    <a:pt x="18516" y="401"/>
                  </a:lnTo>
                  <a:cubicBezTo>
                    <a:pt x="18614" y="366"/>
                    <a:pt x="18710" y="329"/>
                    <a:pt x="18809" y="294"/>
                  </a:cubicBezTo>
                  <a:lnTo>
                    <a:pt x="18809" y="294"/>
                  </a:lnTo>
                  <a:cubicBezTo>
                    <a:pt x="19008" y="223"/>
                    <a:pt x="19203" y="145"/>
                    <a:pt x="19402" y="68"/>
                  </a:cubicBezTo>
                  <a:lnTo>
                    <a:pt x="19402" y="68"/>
                  </a:lnTo>
                  <a:cubicBezTo>
                    <a:pt x="19460" y="45"/>
                    <a:pt x="19518" y="22"/>
                    <a:pt x="19575" y="0"/>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5" name="Freeform 3">
              <a:extLst>
                <a:ext uri="{FF2B5EF4-FFF2-40B4-BE49-F238E27FC236}">
                  <a16:creationId xmlns:a16="http://schemas.microsoft.com/office/drawing/2014/main" id="{79C81824-B789-9845-A4CF-ECB3F9216895}"/>
                </a:ext>
              </a:extLst>
            </p:cNvPr>
            <p:cNvSpPr>
              <a:spLocks noChangeArrowheads="1"/>
            </p:cNvSpPr>
            <p:nvPr/>
          </p:nvSpPr>
          <p:spPr bwMode="auto">
            <a:xfrm>
              <a:off x="-1" y="10832755"/>
              <a:ext cx="24378493" cy="2883245"/>
            </a:xfrm>
            <a:custGeom>
              <a:avLst/>
              <a:gdLst>
                <a:gd name="T0" fmla="*/ 19575 w 19576"/>
                <a:gd name="T1" fmla="*/ 1633 h 2316"/>
                <a:gd name="T2" fmla="*/ 19198 w 19576"/>
                <a:gd name="T3" fmla="*/ 1711 h 2316"/>
                <a:gd name="T4" fmla="*/ 16085 w 19576"/>
                <a:gd name="T5" fmla="*/ 2185 h 2316"/>
                <a:gd name="T6" fmla="*/ 14653 w 19576"/>
                <a:gd name="T7" fmla="*/ 2288 h 2316"/>
                <a:gd name="T8" fmla="*/ 13315 w 19576"/>
                <a:gd name="T9" fmla="*/ 2305 h 2316"/>
                <a:gd name="T10" fmla="*/ 8896 w 19576"/>
                <a:gd name="T11" fmla="*/ 1680 h 2316"/>
                <a:gd name="T12" fmla="*/ 8670 w 19576"/>
                <a:gd name="T13" fmla="*/ 1608 h 2316"/>
                <a:gd name="T14" fmla="*/ 8448 w 19576"/>
                <a:gd name="T15" fmla="*/ 1534 h 2316"/>
                <a:gd name="T16" fmla="*/ 8035 w 19576"/>
                <a:gd name="T17" fmla="*/ 1380 h 2316"/>
                <a:gd name="T18" fmla="*/ 7315 w 19576"/>
                <a:gd name="T19" fmla="*/ 1078 h 2316"/>
                <a:gd name="T20" fmla="*/ 6704 w 19576"/>
                <a:gd name="T21" fmla="*/ 814 h 2316"/>
                <a:gd name="T22" fmla="*/ 6429 w 19576"/>
                <a:gd name="T23" fmla="*/ 703 h 2316"/>
                <a:gd name="T24" fmla="*/ 6165 w 19576"/>
                <a:gd name="T25" fmla="*/ 606 h 2316"/>
                <a:gd name="T26" fmla="*/ 4125 w 19576"/>
                <a:gd name="T27" fmla="*/ 182 h 2316"/>
                <a:gd name="T28" fmla="*/ 2330 w 19576"/>
                <a:gd name="T29" fmla="*/ 233 h 2316"/>
                <a:gd name="T30" fmla="*/ 812 w 19576"/>
                <a:gd name="T31" fmla="*/ 579 h 2316"/>
                <a:gd name="T32" fmla="*/ 0 w 19576"/>
                <a:gd name="T33" fmla="*/ 873 h 2316"/>
                <a:gd name="T34" fmla="*/ 0 w 19576"/>
                <a:gd name="T35" fmla="*/ 756 h 2316"/>
                <a:gd name="T36" fmla="*/ 780 w 19576"/>
                <a:gd name="T37" fmla="*/ 470 h 2316"/>
                <a:gd name="T38" fmla="*/ 2311 w 19576"/>
                <a:gd name="T39" fmla="*/ 110 h 2316"/>
                <a:gd name="T40" fmla="*/ 4138 w 19576"/>
                <a:gd name="T41" fmla="*/ 46 h 2316"/>
                <a:gd name="T42" fmla="*/ 6231 w 19576"/>
                <a:gd name="T43" fmla="*/ 469 h 2316"/>
                <a:gd name="T44" fmla="*/ 6503 w 19576"/>
                <a:gd name="T45" fmla="*/ 567 h 2316"/>
                <a:gd name="T46" fmla="*/ 6785 w 19576"/>
                <a:gd name="T47" fmla="*/ 678 h 2316"/>
                <a:gd name="T48" fmla="*/ 7404 w 19576"/>
                <a:gd name="T49" fmla="*/ 942 h 2316"/>
                <a:gd name="T50" fmla="*/ 8121 w 19576"/>
                <a:gd name="T51" fmla="*/ 1237 h 2316"/>
                <a:gd name="T52" fmla="*/ 8527 w 19576"/>
                <a:gd name="T53" fmla="*/ 1385 h 2316"/>
                <a:gd name="T54" fmla="*/ 8745 w 19576"/>
                <a:gd name="T55" fmla="*/ 1456 h 2316"/>
                <a:gd name="T56" fmla="*/ 8967 w 19576"/>
                <a:gd name="T57" fmla="*/ 1526 h 2316"/>
                <a:gd name="T58" fmla="*/ 13288 w 19576"/>
                <a:gd name="T59" fmla="*/ 2109 h 2316"/>
                <a:gd name="T60" fmla="*/ 14592 w 19576"/>
                <a:gd name="T61" fmla="*/ 2084 h 2316"/>
                <a:gd name="T62" fmla="*/ 15986 w 19576"/>
                <a:gd name="T63" fmla="*/ 1975 h 2316"/>
                <a:gd name="T64" fmla="*/ 19012 w 19576"/>
                <a:gd name="T65" fmla="*/ 1493 h 2316"/>
                <a:gd name="T66" fmla="*/ 19575 w 19576"/>
                <a:gd name="T67" fmla="*/ 1370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76" h="2316">
                  <a:moveTo>
                    <a:pt x="19575" y="1370"/>
                  </a:moveTo>
                  <a:lnTo>
                    <a:pt x="19575" y="1633"/>
                  </a:lnTo>
                  <a:lnTo>
                    <a:pt x="19575" y="1633"/>
                  </a:lnTo>
                  <a:cubicBezTo>
                    <a:pt x="19450" y="1660"/>
                    <a:pt x="19325" y="1687"/>
                    <a:pt x="19198" y="1711"/>
                  </a:cubicBezTo>
                  <a:lnTo>
                    <a:pt x="19198" y="1711"/>
                  </a:lnTo>
                  <a:cubicBezTo>
                    <a:pt x="18138" y="1926"/>
                    <a:pt x="17098" y="2088"/>
                    <a:pt x="16085" y="2185"/>
                  </a:cubicBezTo>
                  <a:lnTo>
                    <a:pt x="16085" y="2185"/>
                  </a:lnTo>
                  <a:cubicBezTo>
                    <a:pt x="15602" y="2236"/>
                    <a:pt x="15120" y="2265"/>
                    <a:pt x="14653" y="2288"/>
                  </a:cubicBezTo>
                  <a:lnTo>
                    <a:pt x="14653" y="2288"/>
                  </a:lnTo>
                  <a:cubicBezTo>
                    <a:pt x="14197" y="2304"/>
                    <a:pt x="13753" y="2315"/>
                    <a:pt x="13315" y="2305"/>
                  </a:cubicBezTo>
                  <a:lnTo>
                    <a:pt x="13315" y="2305"/>
                  </a:lnTo>
                  <a:cubicBezTo>
                    <a:pt x="11690" y="2281"/>
                    <a:pt x="10187" y="2072"/>
                    <a:pt x="8896" y="1680"/>
                  </a:cubicBezTo>
                  <a:lnTo>
                    <a:pt x="8896" y="1680"/>
                  </a:lnTo>
                  <a:cubicBezTo>
                    <a:pt x="8819" y="1658"/>
                    <a:pt x="8745" y="1632"/>
                    <a:pt x="8670" y="1608"/>
                  </a:cubicBezTo>
                  <a:lnTo>
                    <a:pt x="8670" y="1608"/>
                  </a:lnTo>
                  <a:cubicBezTo>
                    <a:pt x="8595" y="1583"/>
                    <a:pt x="8519" y="1560"/>
                    <a:pt x="8448" y="1534"/>
                  </a:cubicBezTo>
                  <a:lnTo>
                    <a:pt x="8448" y="1534"/>
                  </a:lnTo>
                  <a:cubicBezTo>
                    <a:pt x="8304" y="1484"/>
                    <a:pt x="8167" y="1431"/>
                    <a:pt x="8035" y="1380"/>
                  </a:cubicBezTo>
                  <a:lnTo>
                    <a:pt x="8035" y="1380"/>
                  </a:lnTo>
                  <a:cubicBezTo>
                    <a:pt x="7776" y="1277"/>
                    <a:pt x="7537" y="1175"/>
                    <a:pt x="7315" y="1078"/>
                  </a:cubicBezTo>
                  <a:lnTo>
                    <a:pt x="7315" y="1078"/>
                  </a:lnTo>
                  <a:cubicBezTo>
                    <a:pt x="7098" y="984"/>
                    <a:pt x="6895" y="894"/>
                    <a:pt x="6704" y="814"/>
                  </a:cubicBezTo>
                  <a:lnTo>
                    <a:pt x="6704" y="814"/>
                  </a:lnTo>
                  <a:cubicBezTo>
                    <a:pt x="6609" y="775"/>
                    <a:pt x="6518" y="737"/>
                    <a:pt x="6429" y="703"/>
                  </a:cubicBezTo>
                  <a:lnTo>
                    <a:pt x="6429" y="703"/>
                  </a:lnTo>
                  <a:cubicBezTo>
                    <a:pt x="6340" y="670"/>
                    <a:pt x="6252" y="639"/>
                    <a:pt x="6165" y="606"/>
                  </a:cubicBezTo>
                  <a:lnTo>
                    <a:pt x="6165" y="606"/>
                  </a:lnTo>
                  <a:cubicBezTo>
                    <a:pt x="5484" y="370"/>
                    <a:pt x="4792" y="235"/>
                    <a:pt x="4125" y="182"/>
                  </a:cubicBezTo>
                  <a:lnTo>
                    <a:pt x="4125" y="182"/>
                  </a:lnTo>
                  <a:cubicBezTo>
                    <a:pt x="3499" y="132"/>
                    <a:pt x="2895" y="155"/>
                    <a:pt x="2330" y="233"/>
                  </a:cubicBezTo>
                  <a:lnTo>
                    <a:pt x="2330" y="233"/>
                  </a:lnTo>
                  <a:cubicBezTo>
                    <a:pt x="1794" y="307"/>
                    <a:pt x="1288" y="428"/>
                    <a:pt x="812" y="579"/>
                  </a:cubicBezTo>
                  <a:lnTo>
                    <a:pt x="812" y="579"/>
                  </a:lnTo>
                  <a:cubicBezTo>
                    <a:pt x="532" y="668"/>
                    <a:pt x="261" y="768"/>
                    <a:pt x="0" y="873"/>
                  </a:cubicBezTo>
                  <a:lnTo>
                    <a:pt x="0" y="756"/>
                  </a:lnTo>
                  <a:lnTo>
                    <a:pt x="0" y="756"/>
                  </a:lnTo>
                  <a:cubicBezTo>
                    <a:pt x="251" y="654"/>
                    <a:pt x="511" y="557"/>
                    <a:pt x="780" y="470"/>
                  </a:cubicBezTo>
                  <a:lnTo>
                    <a:pt x="780" y="470"/>
                  </a:lnTo>
                  <a:cubicBezTo>
                    <a:pt x="1258" y="316"/>
                    <a:pt x="1768" y="188"/>
                    <a:pt x="2311" y="110"/>
                  </a:cubicBezTo>
                  <a:lnTo>
                    <a:pt x="2311" y="110"/>
                  </a:lnTo>
                  <a:cubicBezTo>
                    <a:pt x="2885" y="27"/>
                    <a:pt x="3498" y="0"/>
                    <a:pt x="4138" y="46"/>
                  </a:cubicBezTo>
                  <a:lnTo>
                    <a:pt x="4138" y="46"/>
                  </a:lnTo>
                  <a:cubicBezTo>
                    <a:pt x="4819" y="96"/>
                    <a:pt x="5528" y="231"/>
                    <a:pt x="6231" y="469"/>
                  </a:cubicBezTo>
                  <a:lnTo>
                    <a:pt x="6231" y="469"/>
                  </a:lnTo>
                  <a:cubicBezTo>
                    <a:pt x="6321" y="502"/>
                    <a:pt x="6412" y="533"/>
                    <a:pt x="6503" y="567"/>
                  </a:cubicBezTo>
                  <a:lnTo>
                    <a:pt x="6503" y="567"/>
                  </a:lnTo>
                  <a:cubicBezTo>
                    <a:pt x="6595" y="602"/>
                    <a:pt x="6690" y="639"/>
                    <a:pt x="6785" y="678"/>
                  </a:cubicBezTo>
                  <a:lnTo>
                    <a:pt x="6785" y="678"/>
                  </a:lnTo>
                  <a:cubicBezTo>
                    <a:pt x="6980" y="759"/>
                    <a:pt x="7186" y="849"/>
                    <a:pt x="7404" y="942"/>
                  </a:cubicBezTo>
                  <a:lnTo>
                    <a:pt x="7404" y="942"/>
                  </a:lnTo>
                  <a:cubicBezTo>
                    <a:pt x="7627" y="1037"/>
                    <a:pt x="7864" y="1138"/>
                    <a:pt x="8121" y="1237"/>
                  </a:cubicBezTo>
                  <a:lnTo>
                    <a:pt x="8121" y="1237"/>
                  </a:lnTo>
                  <a:cubicBezTo>
                    <a:pt x="8252" y="1287"/>
                    <a:pt x="8386" y="1337"/>
                    <a:pt x="8527" y="1385"/>
                  </a:cubicBezTo>
                  <a:lnTo>
                    <a:pt x="8527" y="1385"/>
                  </a:lnTo>
                  <a:cubicBezTo>
                    <a:pt x="8597" y="1411"/>
                    <a:pt x="8672" y="1433"/>
                    <a:pt x="8745" y="1456"/>
                  </a:cubicBezTo>
                  <a:lnTo>
                    <a:pt x="8745" y="1456"/>
                  </a:lnTo>
                  <a:cubicBezTo>
                    <a:pt x="8818" y="1480"/>
                    <a:pt x="8892" y="1505"/>
                    <a:pt x="8967" y="1526"/>
                  </a:cubicBezTo>
                  <a:lnTo>
                    <a:pt x="8967" y="1526"/>
                  </a:lnTo>
                  <a:cubicBezTo>
                    <a:pt x="10229" y="1900"/>
                    <a:pt x="11700" y="2096"/>
                    <a:pt x="13288" y="2109"/>
                  </a:cubicBezTo>
                  <a:lnTo>
                    <a:pt x="13288" y="2109"/>
                  </a:lnTo>
                  <a:cubicBezTo>
                    <a:pt x="13714" y="2115"/>
                    <a:pt x="14147" y="2102"/>
                    <a:pt x="14592" y="2084"/>
                  </a:cubicBezTo>
                  <a:lnTo>
                    <a:pt x="14592" y="2084"/>
                  </a:lnTo>
                  <a:cubicBezTo>
                    <a:pt x="15047" y="2059"/>
                    <a:pt x="15517" y="2028"/>
                    <a:pt x="15986" y="1975"/>
                  </a:cubicBezTo>
                  <a:lnTo>
                    <a:pt x="15986" y="1975"/>
                  </a:lnTo>
                  <a:cubicBezTo>
                    <a:pt x="16971" y="1873"/>
                    <a:pt x="17982" y="1709"/>
                    <a:pt x="19012" y="1493"/>
                  </a:cubicBezTo>
                  <a:lnTo>
                    <a:pt x="19012" y="1493"/>
                  </a:lnTo>
                  <a:cubicBezTo>
                    <a:pt x="19146" y="1467"/>
                    <a:pt x="19278" y="1437"/>
                    <a:pt x="19411" y="1407"/>
                  </a:cubicBezTo>
                  <a:lnTo>
                    <a:pt x="19575" y="1370"/>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6" name="Freeform 4">
              <a:extLst>
                <a:ext uri="{FF2B5EF4-FFF2-40B4-BE49-F238E27FC236}">
                  <a16:creationId xmlns:a16="http://schemas.microsoft.com/office/drawing/2014/main" id="{A5F2C882-0659-0E45-B341-7737763EC2B3}"/>
                </a:ext>
              </a:extLst>
            </p:cNvPr>
            <p:cNvSpPr>
              <a:spLocks noChangeArrowheads="1"/>
            </p:cNvSpPr>
            <p:nvPr/>
          </p:nvSpPr>
          <p:spPr bwMode="auto">
            <a:xfrm>
              <a:off x="-1" y="11008495"/>
              <a:ext cx="38441" cy="120822"/>
            </a:xfrm>
            <a:custGeom>
              <a:avLst/>
              <a:gdLst>
                <a:gd name="T0" fmla="*/ 28 w 29"/>
                <a:gd name="T1" fmla="*/ 84 h 97"/>
                <a:gd name="T2" fmla="*/ 0 w 29"/>
                <a:gd name="T3" fmla="*/ 96 h 97"/>
                <a:gd name="T4" fmla="*/ 0 w 29"/>
                <a:gd name="T5" fmla="*/ 0 h 97"/>
                <a:gd name="T6" fmla="*/ 28 w 29"/>
                <a:gd name="T7" fmla="*/ 84 h 97"/>
              </a:gdLst>
              <a:ahLst/>
              <a:cxnLst>
                <a:cxn ang="0">
                  <a:pos x="T0" y="T1"/>
                </a:cxn>
                <a:cxn ang="0">
                  <a:pos x="T2" y="T3"/>
                </a:cxn>
                <a:cxn ang="0">
                  <a:pos x="T4" y="T5"/>
                </a:cxn>
                <a:cxn ang="0">
                  <a:pos x="T6" y="T7"/>
                </a:cxn>
              </a:cxnLst>
              <a:rect l="0" t="0" r="r" b="b"/>
              <a:pathLst>
                <a:path w="29" h="97">
                  <a:moveTo>
                    <a:pt x="28" y="84"/>
                  </a:moveTo>
                  <a:lnTo>
                    <a:pt x="0" y="96"/>
                  </a:lnTo>
                  <a:lnTo>
                    <a:pt x="0" y="0"/>
                  </a:lnTo>
                  <a:lnTo>
                    <a:pt x="28" y="84"/>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7" name="Freeform 5">
              <a:extLst>
                <a:ext uri="{FF2B5EF4-FFF2-40B4-BE49-F238E27FC236}">
                  <a16:creationId xmlns:a16="http://schemas.microsoft.com/office/drawing/2014/main" id="{0C6388FB-FE90-2D41-9460-95A4D1F10CE7}"/>
                </a:ext>
              </a:extLst>
            </p:cNvPr>
            <p:cNvSpPr>
              <a:spLocks noChangeArrowheads="1"/>
            </p:cNvSpPr>
            <p:nvPr/>
          </p:nvSpPr>
          <p:spPr bwMode="auto">
            <a:xfrm>
              <a:off x="549188" y="10393403"/>
              <a:ext cx="1076410" cy="499764"/>
            </a:xfrm>
            <a:custGeom>
              <a:avLst/>
              <a:gdLst>
                <a:gd name="T0" fmla="*/ 862 w 863"/>
                <a:gd name="T1" fmla="*/ 132 h 402"/>
                <a:gd name="T2" fmla="*/ 862 w 863"/>
                <a:gd name="T3" fmla="*/ 132 h 402"/>
                <a:gd name="T4" fmla="*/ 38 w 863"/>
                <a:gd name="T5" fmla="*/ 401 h 402"/>
                <a:gd name="T6" fmla="*/ 0 w 863"/>
                <a:gd name="T7" fmla="*/ 277 h 402"/>
                <a:gd name="T8" fmla="*/ 0 w 863"/>
                <a:gd name="T9" fmla="*/ 277 h 402"/>
                <a:gd name="T10" fmla="*/ 831 w 863"/>
                <a:gd name="T11" fmla="*/ 0 h 402"/>
                <a:gd name="T12" fmla="*/ 862 w 863"/>
                <a:gd name="T13" fmla="*/ 132 h 402"/>
              </a:gdLst>
              <a:ahLst/>
              <a:cxnLst>
                <a:cxn ang="0">
                  <a:pos x="T0" y="T1"/>
                </a:cxn>
                <a:cxn ang="0">
                  <a:pos x="T2" y="T3"/>
                </a:cxn>
                <a:cxn ang="0">
                  <a:pos x="T4" y="T5"/>
                </a:cxn>
                <a:cxn ang="0">
                  <a:pos x="T6" y="T7"/>
                </a:cxn>
                <a:cxn ang="0">
                  <a:pos x="T8" y="T9"/>
                </a:cxn>
                <a:cxn ang="0">
                  <a:pos x="T10" y="T11"/>
                </a:cxn>
                <a:cxn ang="0">
                  <a:pos x="T12" y="T13"/>
                </a:cxn>
              </a:cxnLst>
              <a:rect l="0" t="0" r="r" b="b"/>
              <a:pathLst>
                <a:path w="863" h="402">
                  <a:moveTo>
                    <a:pt x="862" y="132"/>
                  </a:moveTo>
                  <a:lnTo>
                    <a:pt x="862" y="132"/>
                  </a:lnTo>
                  <a:cubicBezTo>
                    <a:pt x="576" y="211"/>
                    <a:pt x="301" y="302"/>
                    <a:pt x="38" y="401"/>
                  </a:cubicBezTo>
                  <a:lnTo>
                    <a:pt x="0" y="277"/>
                  </a:lnTo>
                  <a:lnTo>
                    <a:pt x="0" y="277"/>
                  </a:lnTo>
                  <a:cubicBezTo>
                    <a:pt x="265" y="176"/>
                    <a:pt x="542" y="84"/>
                    <a:pt x="831" y="0"/>
                  </a:cubicBezTo>
                  <a:lnTo>
                    <a:pt x="862" y="132"/>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8" name="Freeform 6">
              <a:extLst>
                <a:ext uri="{FF2B5EF4-FFF2-40B4-BE49-F238E27FC236}">
                  <a16:creationId xmlns:a16="http://schemas.microsoft.com/office/drawing/2014/main" id="{D9588D61-CF77-734C-B460-24A94451E28C}"/>
                </a:ext>
              </a:extLst>
            </p:cNvPr>
            <p:cNvSpPr>
              <a:spLocks noChangeArrowheads="1"/>
            </p:cNvSpPr>
            <p:nvPr/>
          </p:nvSpPr>
          <p:spPr bwMode="auto">
            <a:xfrm>
              <a:off x="2268147" y="10008971"/>
              <a:ext cx="1268628" cy="384432"/>
            </a:xfrm>
            <a:custGeom>
              <a:avLst/>
              <a:gdLst>
                <a:gd name="T0" fmla="*/ 1019 w 1020"/>
                <a:gd name="T1" fmla="*/ 146 h 307"/>
                <a:gd name="T2" fmla="*/ 1019 w 1020"/>
                <a:gd name="T3" fmla="*/ 146 h 307"/>
                <a:gd name="T4" fmla="*/ 26 w 1020"/>
                <a:gd name="T5" fmla="*/ 306 h 307"/>
                <a:gd name="T6" fmla="*/ 0 w 1020"/>
                <a:gd name="T7" fmla="*/ 169 h 307"/>
                <a:gd name="T8" fmla="*/ 0 w 1020"/>
                <a:gd name="T9" fmla="*/ 169 h 307"/>
                <a:gd name="T10" fmla="*/ 1008 w 1020"/>
                <a:gd name="T11" fmla="*/ 0 h 307"/>
                <a:gd name="T12" fmla="*/ 1019 w 1020"/>
                <a:gd name="T13" fmla="*/ 146 h 307"/>
              </a:gdLst>
              <a:ahLst/>
              <a:cxnLst>
                <a:cxn ang="0">
                  <a:pos x="T0" y="T1"/>
                </a:cxn>
                <a:cxn ang="0">
                  <a:pos x="T2" y="T3"/>
                </a:cxn>
                <a:cxn ang="0">
                  <a:pos x="T4" y="T5"/>
                </a:cxn>
                <a:cxn ang="0">
                  <a:pos x="T6" y="T7"/>
                </a:cxn>
                <a:cxn ang="0">
                  <a:pos x="T8" y="T9"/>
                </a:cxn>
                <a:cxn ang="0">
                  <a:pos x="T10" y="T11"/>
                </a:cxn>
                <a:cxn ang="0">
                  <a:pos x="T12" y="T13"/>
                </a:cxn>
              </a:cxnLst>
              <a:rect l="0" t="0" r="r" b="b"/>
              <a:pathLst>
                <a:path w="1020" h="307">
                  <a:moveTo>
                    <a:pt x="1019" y="146"/>
                  </a:moveTo>
                  <a:lnTo>
                    <a:pt x="1019" y="146"/>
                  </a:lnTo>
                  <a:cubicBezTo>
                    <a:pt x="675" y="182"/>
                    <a:pt x="343" y="237"/>
                    <a:pt x="26" y="306"/>
                  </a:cubicBezTo>
                  <a:lnTo>
                    <a:pt x="0" y="169"/>
                  </a:lnTo>
                  <a:lnTo>
                    <a:pt x="0" y="169"/>
                  </a:lnTo>
                  <a:cubicBezTo>
                    <a:pt x="321" y="96"/>
                    <a:pt x="657" y="38"/>
                    <a:pt x="1008" y="0"/>
                  </a:cubicBezTo>
                  <a:lnTo>
                    <a:pt x="1019" y="146"/>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9" name="Freeform 7">
              <a:extLst>
                <a:ext uri="{FF2B5EF4-FFF2-40B4-BE49-F238E27FC236}">
                  <a16:creationId xmlns:a16="http://schemas.microsoft.com/office/drawing/2014/main" id="{A9347D86-77C7-F544-875E-72586FCFAA47}"/>
                </a:ext>
              </a:extLst>
            </p:cNvPr>
            <p:cNvSpPr>
              <a:spLocks noChangeArrowheads="1"/>
            </p:cNvSpPr>
            <p:nvPr/>
          </p:nvSpPr>
          <p:spPr bwMode="auto">
            <a:xfrm>
              <a:off x="4355065" y="9926594"/>
              <a:ext cx="1510271" cy="258117"/>
            </a:xfrm>
            <a:custGeom>
              <a:avLst/>
              <a:gdLst>
                <a:gd name="T0" fmla="*/ 1186 w 1212"/>
                <a:gd name="T1" fmla="*/ 206 h 207"/>
                <a:gd name="T2" fmla="*/ 1186 w 1212"/>
                <a:gd name="T3" fmla="*/ 206 h 207"/>
                <a:gd name="T4" fmla="*/ 0 w 1212"/>
                <a:gd name="T5" fmla="*/ 168 h 207"/>
                <a:gd name="T6" fmla="*/ 0 w 1212"/>
                <a:gd name="T7" fmla="*/ 15 h 207"/>
                <a:gd name="T8" fmla="*/ 0 w 1212"/>
                <a:gd name="T9" fmla="*/ 15 h 207"/>
                <a:gd name="T10" fmla="*/ 1211 w 1212"/>
                <a:gd name="T11" fmla="*/ 45 h 207"/>
                <a:gd name="T12" fmla="*/ 1186 w 1212"/>
                <a:gd name="T13" fmla="*/ 206 h 207"/>
              </a:gdLst>
              <a:ahLst/>
              <a:cxnLst>
                <a:cxn ang="0">
                  <a:pos x="T0" y="T1"/>
                </a:cxn>
                <a:cxn ang="0">
                  <a:pos x="T2" y="T3"/>
                </a:cxn>
                <a:cxn ang="0">
                  <a:pos x="T4" y="T5"/>
                </a:cxn>
                <a:cxn ang="0">
                  <a:pos x="T6" y="T7"/>
                </a:cxn>
                <a:cxn ang="0">
                  <a:pos x="T8" y="T9"/>
                </a:cxn>
                <a:cxn ang="0">
                  <a:pos x="T10" y="T11"/>
                </a:cxn>
                <a:cxn ang="0">
                  <a:pos x="T12" y="T13"/>
                </a:cxn>
              </a:cxnLst>
              <a:rect l="0" t="0" r="r" b="b"/>
              <a:pathLst>
                <a:path w="1212" h="207">
                  <a:moveTo>
                    <a:pt x="1186" y="206"/>
                  </a:moveTo>
                  <a:lnTo>
                    <a:pt x="1186" y="206"/>
                  </a:lnTo>
                  <a:cubicBezTo>
                    <a:pt x="778" y="167"/>
                    <a:pt x="381" y="156"/>
                    <a:pt x="0" y="168"/>
                  </a:cubicBezTo>
                  <a:lnTo>
                    <a:pt x="0" y="15"/>
                  </a:lnTo>
                  <a:lnTo>
                    <a:pt x="0" y="15"/>
                  </a:lnTo>
                  <a:cubicBezTo>
                    <a:pt x="389" y="0"/>
                    <a:pt x="794" y="7"/>
                    <a:pt x="1211" y="45"/>
                  </a:cubicBezTo>
                  <a:lnTo>
                    <a:pt x="1186" y="206"/>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0" name="Freeform 8">
              <a:extLst>
                <a:ext uri="{FF2B5EF4-FFF2-40B4-BE49-F238E27FC236}">
                  <a16:creationId xmlns:a16="http://schemas.microsoft.com/office/drawing/2014/main" id="{36D82121-779A-724D-8F01-0B1314387B30}"/>
                </a:ext>
              </a:extLst>
            </p:cNvPr>
            <p:cNvSpPr>
              <a:spLocks noChangeArrowheads="1"/>
            </p:cNvSpPr>
            <p:nvPr/>
          </p:nvSpPr>
          <p:spPr bwMode="auto">
            <a:xfrm>
              <a:off x="6782480" y="10113318"/>
              <a:ext cx="1795849" cy="648043"/>
            </a:xfrm>
            <a:custGeom>
              <a:avLst/>
              <a:gdLst>
                <a:gd name="T0" fmla="*/ 1354 w 1443"/>
                <a:gd name="T1" fmla="*/ 518 h 519"/>
                <a:gd name="T2" fmla="*/ 1354 w 1443"/>
                <a:gd name="T3" fmla="*/ 518 h 519"/>
                <a:gd name="T4" fmla="*/ 0 w 1443"/>
                <a:gd name="T5" fmla="*/ 164 h 519"/>
                <a:gd name="T6" fmla="*/ 46 w 1443"/>
                <a:gd name="T7" fmla="*/ 0 h 519"/>
                <a:gd name="T8" fmla="*/ 46 w 1443"/>
                <a:gd name="T9" fmla="*/ 0 h 519"/>
                <a:gd name="T10" fmla="*/ 1442 w 1443"/>
                <a:gd name="T11" fmla="*/ 354 h 519"/>
                <a:gd name="T12" fmla="*/ 1354 w 1443"/>
                <a:gd name="T13" fmla="*/ 518 h 519"/>
              </a:gdLst>
              <a:ahLst/>
              <a:cxnLst>
                <a:cxn ang="0">
                  <a:pos x="T0" y="T1"/>
                </a:cxn>
                <a:cxn ang="0">
                  <a:pos x="T2" y="T3"/>
                </a:cxn>
                <a:cxn ang="0">
                  <a:pos x="T4" y="T5"/>
                </a:cxn>
                <a:cxn ang="0">
                  <a:pos x="T6" y="T7"/>
                </a:cxn>
                <a:cxn ang="0">
                  <a:pos x="T8" y="T9"/>
                </a:cxn>
                <a:cxn ang="0">
                  <a:pos x="T10" y="T11"/>
                </a:cxn>
                <a:cxn ang="0">
                  <a:pos x="T12" y="T13"/>
                </a:cxn>
              </a:cxnLst>
              <a:rect l="0" t="0" r="r" b="b"/>
              <a:pathLst>
                <a:path w="1443" h="519">
                  <a:moveTo>
                    <a:pt x="1354" y="518"/>
                  </a:moveTo>
                  <a:lnTo>
                    <a:pt x="1354" y="518"/>
                  </a:lnTo>
                  <a:cubicBezTo>
                    <a:pt x="900" y="361"/>
                    <a:pt x="445" y="245"/>
                    <a:pt x="0" y="164"/>
                  </a:cubicBezTo>
                  <a:lnTo>
                    <a:pt x="46" y="0"/>
                  </a:lnTo>
                  <a:lnTo>
                    <a:pt x="46" y="0"/>
                  </a:lnTo>
                  <a:cubicBezTo>
                    <a:pt x="504" y="80"/>
                    <a:pt x="973" y="197"/>
                    <a:pt x="1442" y="354"/>
                  </a:cubicBezTo>
                  <a:lnTo>
                    <a:pt x="1354" y="518"/>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1" name="Freeform 9">
              <a:extLst>
                <a:ext uri="{FF2B5EF4-FFF2-40B4-BE49-F238E27FC236}">
                  <a16:creationId xmlns:a16="http://schemas.microsoft.com/office/drawing/2014/main" id="{A7735523-21EF-4945-BBED-48AAC5D98975}"/>
                </a:ext>
              </a:extLst>
            </p:cNvPr>
            <p:cNvSpPr>
              <a:spLocks noChangeArrowheads="1"/>
            </p:cNvSpPr>
            <p:nvPr/>
          </p:nvSpPr>
          <p:spPr bwMode="auto">
            <a:xfrm>
              <a:off x="9533918" y="10959070"/>
              <a:ext cx="2125359" cy="911654"/>
            </a:xfrm>
            <a:custGeom>
              <a:avLst/>
              <a:gdLst>
                <a:gd name="T0" fmla="*/ 1622 w 1707"/>
                <a:gd name="T1" fmla="*/ 730 h 731"/>
                <a:gd name="T2" fmla="*/ 1622 w 1707"/>
                <a:gd name="T3" fmla="*/ 730 h 731"/>
                <a:gd name="T4" fmla="*/ 0 w 1707"/>
                <a:gd name="T5" fmla="*/ 164 h 731"/>
                <a:gd name="T6" fmla="*/ 107 w 1707"/>
                <a:gd name="T7" fmla="*/ 0 h 731"/>
                <a:gd name="T8" fmla="*/ 107 w 1707"/>
                <a:gd name="T9" fmla="*/ 0 h 731"/>
                <a:gd name="T10" fmla="*/ 1706 w 1707"/>
                <a:gd name="T11" fmla="*/ 545 h 731"/>
                <a:gd name="T12" fmla="*/ 1622 w 1707"/>
                <a:gd name="T13" fmla="*/ 730 h 731"/>
              </a:gdLst>
              <a:ahLst/>
              <a:cxnLst>
                <a:cxn ang="0">
                  <a:pos x="T0" y="T1"/>
                </a:cxn>
                <a:cxn ang="0">
                  <a:pos x="T2" y="T3"/>
                </a:cxn>
                <a:cxn ang="0">
                  <a:pos x="T4" y="T5"/>
                </a:cxn>
                <a:cxn ang="0">
                  <a:pos x="T6" y="T7"/>
                </a:cxn>
                <a:cxn ang="0">
                  <a:pos x="T8" y="T9"/>
                </a:cxn>
                <a:cxn ang="0">
                  <a:pos x="T10" y="T11"/>
                </a:cxn>
                <a:cxn ang="0">
                  <a:pos x="T12" y="T13"/>
                </a:cxn>
              </a:cxnLst>
              <a:rect l="0" t="0" r="r" b="b"/>
              <a:pathLst>
                <a:path w="1707" h="731">
                  <a:moveTo>
                    <a:pt x="1622" y="730"/>
                  </a:moveTo>
                  <a:lnTo>
                    <a:pt x="1622" y="730"/>
                  </a:lnTo>
                  <a:cubicBezTo>
                    <a:pt x="1030" y="573"/>
                    <a:pt x="500" y="362"/>
                    <a:pt x="0" y="164"/>
                  </a:cubicBezTo>
                  <a:lnTo>
                    <a:pt x="107" y="0"/>
                  </a:lnTo>
                  <a:lnTo>
                    <a:pt x="107" y="0"/>
                  </a:lnTo>
                  <a:cubicBezTo>
                    <a:pt x="611" y="197"/>
                    <a:pt x="1133" y="399"/>
                    <a:pt x="1706" y="545"/>
                  </a:cubicBezTo>
                  <a:lnTo>
                    <a:pt x="1622" y="730"/>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2" name="Freeform 10">
              <a:extLst>
                <a:ext uri="{FF2B5EF4-FFF2-40B4-BE49-F238E27FC236}">
                  <a16:creationId xmlns:a16="http://schemas.microsoft.com/office/drawing/2014/main" id="{D7A2075F-4ADE-DA43-8BF9-F8B76B101576}"/>
                </a:ext>
              </a:extLst>
            </p:cNvPr>
            <p:cNvSpPr>
              <a:spLocks noChangeArrowheads="1"/>
            </p:cNvSpPr>
            <p:nvPr/>
          </p:nvSpPr>
          <p:spPr bwMode="auto">
            <a:xfrm>
              <a:off x="12993808" y="11920149"/>
              <a:ext cx="2784386" cy="466813"/>
            </a:xfrm>
            <a:custGeom>
              <a:avLst/>
              <a:gdLst>
                <a:gd name="T0" fmla="*/ 2233 w 2234"/>
                <a:gd name="T1" fmla="*/ 376 h 377"/>
                <a:gd name="T2" fmla="*/ 2233 w 2234"/>
                <a:gd name="T3" fmla="*/ 376 h 377"/>
                <a:gd name="T4" fmla="*/ 1070 w 2234"/>
                <a:gd name="T5" fmla="*/ 325 h 377"/>
                <a:gd name="T6" fmla="*/ 930 w 2234"/>
                <a:gd name="T7" fmla="*/ 315 h 377"/>
                <a:gd name="T8" fmla="*/ 930 w 2234"/>
                <a:gd name="T9" fmla="*/ 315 h 377"/>
                <a:gd name="T10" fmla="*/ 794 w 2234"/>
                <a:gd name="T11" fmla="*/ 301 h 377"/>
                <a:gd name="T12" fmla="*/ 523 w 2234"/>
                <a:gd name="T13" fmla="*/ 273 h 377"/>
                <a:gd name="T14" fmla="*/ 523 w 2234"/>
                <a:gd name="T15" fmla="*/ 273 h 377"/>
                <a:gd name="T16" fmla="*/ 0 w 2234"/>
                <a:gd name="T17" fmla="*/ 200 h 377"/>
                <a:gd name="T18" fmla="*/ 51 w 2234"/>
                <a:gd name="T19" fmla="*/ 0 h 377"/>
                <a:gd name="T20" fmla="*/ 51 w 2234"/>
                <a:gd name="T21" fmla="*/ 0 h 377"/>
                <a:gd name="T22" fmla="*/ 558 w 2234"/>
                <a:gd name="T23" fmla="*/ 67 h 377"/>
                <a:gd name="T24" fmla="*/ 820 w 2234"/>
                <a:gd name="T25" fmla="*/ 92 h 377"/>
                <a:gd name="T26" fmla="*/ 820 w 2234"/>
                <a:gd name="T27" fmla="*/ 92 h 377"/>
                <a:gd name="T28" fmla="*/ 954 w 2234"/>
                <a:gd name="T29" fmla="*/ 105 h 377"/>
                <a:gd name="T30" fmla="*/ 1088 w 2234"/>
                <a:gd name="T31" fmla="*/ 114 h 377"/>
                <a:gd name="T32" fmla="*/ 1088 w 2234"/>
                <a:gd name="T33" fmla="*/ 114 h 377"/>
                <a:gd name="T34" fmla="*/ 2217 w 2234"/>
                <a:gd name="T35" fmla="*/ 154 h 377"/>
                <a:gd name="T36" fmla="*/ 2233 w 2234"/>
                <a:gd name="T37" fmla="*/ 37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4" h="377">
                  <a:moveTo>
                    <a:pt x="2233" y="376"/>
                  </a:moveTo>
                  <a:lnTo>
                    <a:pt x="2233" y="376"/>
                  </a:lnTo>
                  <a:cubicBezTo>
                    <a:pt x="1835" y="371"/>
                    <a:pt x="1447" y="358"/>
                    <a:pt x="1070" y="325"/>
                  </a:cubicBezTo>
                  <a:lnTo>
                    <a:pt x="930" y="315"/>
                  </a:lnTo>
                  <a:lnTo>
                    <a:pt x="930" y="315"/>
                  </a:lnTo>
                  <a:cubicBezTo>
                    <a:pt x="885" y="311"/>
                    <a:pt x="839" y="305"/>
                    <a:pt x="794" y="301"/>
                  </a:cubicBezTo>
                  <a:lnTo>
                    <a:pt x="523" y="273"/>
                  </a:lnTo>
                  <a:lnTo>
                    <a:pt x="523" y="273"/>
                  </a:lnTo>
                  <a:cubicBezTo>
                    <a:pt x="346" y="249"/>
                    <a:pt x="171" y="230"/>
                    <a:pt x="0" y="200"/>
                  </a:cubicBezTo>
                  <a:lnTo>
                    <a:pt x="51" y="0"/>
                  </a:lnTo>
                  <a:lnTo>
                    <a:pt x="51" y="0"/>
                  </a:lnTo>
                  <a:cubicBezTo>
                    <a:pt x="217" y="27"/>
                    <a:pt x="386" y="45"/>
                    <a:pt x="558" y="67"/>
                  </a:cubicBezTo>
                  <a:lnTo>
                    <a:pt x="820" y="92"/>
                  </a:lnTo>
                  <a:lnTo>
                    <a:pt x="820" y="92"/>
                  </a:lnTo>
                  <a:cubicBezTo>
                    <a:pt x="865" y="96"/>
                    <a:pt x="909" y="101"/>
                    <a:pt x="954" y="105"/>
                  </a:cubicBezTo>
                  <a:lnTo>
                    <a:pt x="1088" y="114"/>
                  </a:lnTo>
                  <a:lnTo>
                    <a:pt x="1088" y="114"/>
                  </a:lnTo>
                  <a:cubicBezTo>
                    <a:pt x="1454" y="142"/>
                    <a:pt x="1831" y="153"/>
                    <a:pt x="2217" y="154"/>
                  </a:cubicBezTo>
                  <a:lnTo>
                    <a:pt x="2233" y="376"/>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3" name="Freeform 11">
              <a:extLst>
                <a:ext uri="{FF2B5EF4-FFF2-40B4-BE49-F238E27FC236}">
                  <a16:creationId xmlns:a16="http://schemas.microsoft.com/office/drawing/2014/main" id="{3F26381E-9674-5D44-9393-50C9EE4DDDB8}"/>
                </a:ext>
              </a:extLst>
            </p:cNvPr>
            <p:cNvSpPr>
              <a:spLocks noChangeArrowheads="1"/>
            </p:cNvSpPr>
            <p:nvPr/>
          </p:nvSpPr>
          <p:spPr bwMode="auto">
            <a:xfrm>
              <a:off x="17585027" y="11557684"/>
              <a:ext cx="3575218" cy="768865"/>
            </a:xfrm>
            <a:custGeom>
              <a:avLst/>
              <a:gdLst>
                <a:gd name="T0" fmla="*/ 2870 w 2871"/>
                <a:gd name="T1" fmla="*/ 239 h 619"/>
                <a:gd name="T2" fmla="*/ 2685 w 2871"/>
                <a:gd name="T3" fmla="*/ 276 h 619"/>
                <a:gd name="T4" fmla="*/ 2685 w 2871"/>
                <a:gd name="T5" fmla="*/ 276 h 619"/>
                <a:gd name="T6" fmla="*/ 2501 w 2871"/>
                <a:gd name="T7" fmla="*/ 309 h 619"/>
                <a:gd name="T8" fmla="*/ 2138 w 2871"/>
                <a:gd name="T9" fmla="*/ 372 h 619"/>
                <a:gd name="T10" fmla="*/ 2138 w 2871"/>
                <a:gd name="T11" fmla="*/ 372 h 619"/>
                <a:gd name="T12" fmla="*/ 1426 w 2871"/>
                <a:gd name="T13" fmla="*/ 477 h 619"/>
                <a:gd name="T14" fmla="*/ 1426 w 2871"/>
                <a:gd name="T15" fmla="*/ 477 h 619"/>
                <a:gd name="T16" fmla="*/ 735 w 2871"/>
                <a:gd name="T17" fmla="*/ 560 h 619"/>
                <a:gd name="T18" fmla="*/ 735 w 2871"/>
                <a:gd name="T19" fmla="*/ 560 h 619"/>
                <a:gd name="T20" fmla="*/ 396 w 2871"/>
                <a:gd name="T21" fmla="*/ 592 h 619"/>
                <a:gd name="T22" fmla="*/ 230 w 2871"/>
                <a:gd name="T23" fmla="*/ 606 h 619"/>
                <a:gd name="T24" fmla="*/ 230 w 2871"/>
                <a:gd name="T25" fmla="*/ 606 h 619"/>
                <a:gd name="T26" fmla="*/ 65 w 2871"/>
                <a:gd name="T27" fmla="*/ 618 h 619"/>
                <a:gd name="T28" fmla="*/ 0 w 2871"/>
                <a:gd name="T29" fmla="*/ 387 h 619"/>
                <a:gd name="T30" fmla="*/ 0 w 2871"/>
                <a:gd name="T31" fmla="*/ 387 h 619"/>
                <a:gd name="T32" fmla="*/ 160 w 2871"/>
                <a:gd name="T33" fmla="*/ 374 h 619"/>
                <a:gd name="T34" fmla="*/ 321 w 2871"/>
                <a:gd name="T35" fmla="*/ 358 h 619"/>
                <a:gd name="T36" fmla="*/ 321 w 2871"/>
                <a:gd name="T37" fmla="*/ 358 h 619"/>
                <a:gd name="T38" fmla="*/ 648 w 2871"/>
                <a:gd name="T39" fmla="*/ 326 h 619"/>
                <a:gd name="T40" fmla="*/ 648 w 2871"/>
                <a:gd name="T41" fmla="*/ 326 h 619"/>
                <a:gd name="T42" fmla="*/ 1315 w 2871"/>
                <a:gd name="T43" fmla="*/ 241 h 619"/>
                <a:gd name="T44" fmla="*/ 1315 w 2871"/>
                <a:gd name="T45" fmla="*/ 241 h 619"/>
                <a:gd name="T46" fmla="*/ 2003 w 2871"/>
                <a:gd name="T47" fmla="*/ 134 h 619"/>
                <a:gd name="T48" fmla="*/ 2354 w 2871"/>
                <a:gd name="T49" fmla="*/ 70 h 619"/>
                <a:gd name="T50" fmla="*/ 2354 w 2871"/>
                <a:gd name="T51" fmla="*/ 70 h 619"/>
                <a:gd name="T52" fmla="*/ 2531 w 2871"/>
                <a:gd name="T53" fmla="*/ 37 h 619"/>
                <a:gd name="T54" fmla="*/ 2709 w 2871"/>
                <a:gd name="T55" fmla="*/ 0 h 619"/>
                <a:gd name="T56" fmla="*/ 2870 w 2871"/>
                <a:gd name="T57" fmla="*/ 23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1" h="619">
                  <a:moveTo>
                    <a:pt x="2870" y="239"/>
                  </a:moveTo>
                  <a:lnTo>
                    <a:pt x="2685" y="276"/>
                  </a:lnTo>
                  <a:lnTo>
                    <a:pt x="2685" y="276"/>
                  </a:lnTo>
                  <a:cubicBezTo>
                    <a:pt x="2624" y="287"/>
                    <a:pt x="2562" y="297"/>
                    <a:pt x="2501" y="309"/>
                  </a:cubicBezTo>
                  <a:lnTo>
                    <a:pt x="2138" y="372"/>
                  </a:lnTo>
                  <a:lnTo>
                    <a:pt x="2138" y="372"/>
                  </a:lnTo>
                  <a:cubicBezTo>
                    <a:pt x="1898" y="408"/>
                    <a:pt x="1663" y="448"/>
                    <a:pt x="1426" y="477"/>
                  </a:cubicBezTo>
                  <a:lnTo>
                    <a:pt x="1426" y="477"/>
                  </a:lnTo>
                  <a:cubicBezTo>
                    <a:pt x="1194" y="510"/>
                    <a:pt x="963" y="535"/>
                    <a:pt x="735" y="560"/>
                  </a:cubicBezTo>
                  <a:lnTo>
                    <a:pt x="735" y="560"/>
                  </a:lnTo>
                  <a:cubicBezTo>
                    <a:pt x="622" y="572"/>
                    <a:pt x="509" y="581"/>
                    <a:pt x="396" y="592"/>
                  </a:cubicBezTo>
                  <a:lnTo>
                    <a:pt x="230" y="606"/>
                  </a:lnTo>
                  <a:lnTo>
                    <a:pt x="230" y="606"/>
                  </a:lnTo>
                  <a:cubicBezTo>
                    <a:pt x="175" y="611"/>
                    <a:pt x="119" y="614"/>
                    <a:pt x="65" y="618"/>
                  </a:cubicBezTo>
                  <a:lnTo>
                    <a:pt x="0" y="387"/>
                  </a:lnTo>
                  <a:lnTo>
                    <a:pt x="0" y="387"/>
                  </a:lnTo>
                  <a:cubicBezTo>
                    <a:pt x="53" y="383"/>
                    <a:pt x="107" y="379"/>
                    <a:pt x="160" y="374"/>
                  </a:cubicBezTo>
                  <a:lnTo>
                    <a:pt x="321" y="358"/>
                  </a:lnTo>
                  <a:lnTo>
                    <a:pt x="321" y="358"/>
                  </a:lnTo>
                  <a:cubicBezTo>
                    <a:pt x="429" y="348"/>
                    <a:pt x="539" y="338"/>
                    <a:pt x="648" y="326"/>
                  </a:cubicBezTo>
                  <a:lnTo>
                    <a:pt x="648" y="326"/>
                  </a:lnTo>
                  <a:cubicBezTo>
                    <a:pt x="868" y="300"/>
                    <a:pt x="1092" y="275"/>
                    <a:pt x="1315" y="241"/>
                  </a:cubicBezTo>
                  <a:lnTo>
                    <a:pt x="1315" y="241"/>
                  </a:lnTo>
                  <a:cubicBezTo>
                    <a:pt x="1544" y="211"/>
                    <a:pt x="1771" y="171"/>
                    <a:pt x="2003" y="134"/>
                  </a:cubicBezTo>
                  <a:lnTo>
                    <a:pt x="2354" y="70"/>
                  </a:lnTo>
                  <a:lnTo>
                    <a:pt x="2354" y="70"/>
                  </a:lnTo>
                  <a:cubicBezTo>
                    <a:pt x="2413" y="59"/>
                    <a:pt x="2472" y="49"/>
                    <a:pt x="2531" y="37"/>
                  </a:cubicBezTo>
                  <a:lnTo>
                    <a:pt x="2709" y="0"/>
                  </a:lnTo>
                  <a:lnTo>
                    <a:pt x="2870" y="239"/>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4" name="Freeform 12">
              <a:extLst>
                <a:ext uri="{FF2B5EF4-FFF2-40B4-BE49-F238E27FC236}">
                  <a16:creationId xmlns:a16="http://schemas.microsoft.com/office/drawing/2014/main" id="{A76C9A07-43A4-B14C-AB37-D6F843312B46}"/>
                </a:ext>
              </a:extLst>
            </p:cNvPr>
            <p:cNvSpPr>
              <a:spLocks noChangeArrowheads="1"/>
            </p:cNvSpPr>
            <p:nvPr/>
          </p:nvSpPr>
          <p:spPr bwMode="auto">
            <a:xfrm>
              <a:off x="23159293" y="10678982"/>
              <a:ext cx="1224693" cy="653537"/>
            </a:xfrm>
            <a:custGeom>
              <a:avLst/>
              <a:gdLst>
                <a:gd name="T0" fmla="*/ 981 w 982"/>
                <a:gd name="T1" fmla="*/ 0 h 525"/>
                <a:gd name="T2" fmla="*/ 981 w 982"/>
                <a:gd name="T3" fmla="*/ 314 h 525"/>
                <a:gd name="T4" fmla="*/ 981 w 982"/>
                <a:gd name="T5" fmla="*/ 314 h 525"/>
                <a:gd name="T6" fmla="*/ 226 w 982"/>
                <a:gd name="T7" fmla="*/ 524 h 525"/>
                <a:gd name="T8" fmla="*/ 0 w 982"/>
                <a:gd name="T9" fmla="*/ 286 h 525"/>
                <a:gd name="T10" fmla="*/ 0 w 982"/>
                <a:gd name="T11" fmla="*/ 286 h 525"/>
                <a:gd name="T12" fmla="*/ 981 w 982"/>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982" h="525">
                  <a:moveTo>
                    <a:pt x="981" y="0"/>
                  </a:moveTo>
                  <a:lnTo>
                    <a:pt x="981" y="314"/>
                  </a:lnTo>
                  <a:lnTo>
                    <a:pt x="981" y="314"/>
                  </a:lnTo>
                  <a:cubicBezTo>
                    <a:pt x="728" y="388"/>
                    <a:pt x="477" y="458"/>
                    <a:pt x="226" y="524"/>
                  </a:cubicBezTo>
                  <a:lnTo>
                    <a:pt x="0" y="286"/>
                  </a:lnTo>
                  <a:lnTo>
                    <a:pt x="0" y="286"/>
                  </a:lnTo>
                  <a:cubicBezTo>
                    <a:pt x="325" y="197"/>
                    <a:pt x="653" y="102"/>
                    <a:pt x="981" y="0"/>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grpSp>
      <p:grpSp>
        <p:nvGrpSpPr>
          <p:cNvPr id="18" name="Group 17">
            <a:extLst>
              <a:ext uri="{FF2B5EF4-FFF2-40B4-BE49-F238E27FC236}">
                <a16:creationId xmlns:a16="http://schemas.microsoft.com/office/drawing/2014/main" id="{E2E8646D-118A-C342-A5EF-669AFB0F596C}"/>
              </a:ext>
            </a:extLst>
          </p:cNvPr>
          <p:cNvGrpSpPr/>
          <p:nvPr/>
        </p:nvGrpSpPr>
        <p:grpSpPr>
          <a:xfrm>
            <a:off x="1293005" y="3329391"/>
            <a:ext cx="1263683" cy="1263683"/>
            <a:chOff x="6203917" y="6068451"/>
            <a:chExt cx="2527366" cy="2527366"/>
          </a:xfrm>
        </p:grpSpPr>
        <p:sp>
          <p:nvSpPr>
            <p:cNvPr id="19" name="Teardrop 18">
              <a:extLst>
                <a:ext uri="{FF2B5EF4-FFF2-40B4-BE49-F238E27FC236}">
                  <a16:creationId xmlns:a16="http://schemas.microsoft.com/office/drawing/2014/main" id="{5DBF687E-BEA2-B742-A1B5-CC186293465B}"/>
                </a:ext>
              </a:extLst>
            </p:cNvPr>
            <p:cNvSpPr/>
            <p:nvPr/>
          </p:nvSpPr>
          <p:spPr>
            <a:xfrm rot="8100000">
              <a:off x="6203917" y="6068451"/>
              <a:ext cx="2527366" cy="2527366"/>
            </a:xfrm>
            <a:prstGeom prst="teardrop">
              <a:avLst>
                <a:gd name="adj" fmla="val 1183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0" name="Oval 19">
              <a:extLst>
                <a:ext uri="{FF2B5EF4-FFF2-40B4-BE49-F238E27FC236}">
                  <a16:creationId xmlns:a16="http://schemas.microsoft.com/office/drawing/2014/main" id="{65B31943-7159-184C-9893-17CCD832E292}"/>
                </a:ext>
              </a:extLst>
            </p:cNvPr>
            <p:cNvSpPr/>
            <p:nvPr/>
          </p:nvSpPr>
          <p:spPr>
            <a:xfrm>
              <a:off x="6504175" y="6364766"/>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grpSp>
        <p:nvGrpSpPr>
          <p:cNvPr id="21" name="Group 20">
            <a:extLst>
              <a:ext uri="{FF2B5EF4-FFF2-40B4-BE49-F238E27FC236}">
                <a16:creationId xmlns:a16="http://schemas.microsoft.com/office/drawing/2014/main" id="{7FE4BE5F-ABF7-5B40-8C7E-0128BFD4C37B}"/>
              </a:ext>
            </a:extLst>
          </p:cNvPr>
          <p:cNvGrpSpPr/>
          <p:nvPr/>
        </p:nvGrpSpPr>
        <p:grpSpPr>
          <a:xfrm>
            <a:off x="9686318" y="3669682"/>
            <a:ext cx="1263683" cy="1263683"/>
            <a:chOff x="6203917" y="6068451"/>
            <a:chExt cx="2527366" cy="2527366"/>
          </a:xfrm>
        </p:grpSpPr>
        <p:sp>
          <p:nvSpPr>
            <p:cNvPr id="22" name="Teardrop 21">
              <a:extLst>
                <a:ext uri="{FF2B5EF4-FFF2-40B4-BE49-F238E27FC236}">
                  <a16:creationId xmlns:a16="http://schemas.microsoft.com/office/drawing/2014/main" id="{1F6438E6-985B-B745-967B-3EF442D30E17}"/>
                </a:ext>
              </a:extLst>
            </p:cNvPr>
            <p:cNvSpPr/>
            <p:nvPr/>
          </p:nvSpPr>
          <p:spPr>
            <a:xfrm rot="8100000">
              <a:off x="6203917" y="6068451"/>
              <a:ext cx="2527366" cy="2527366"/>
            </a:xfrm>
            <a:prstGeom prst="teardrop">
              <a:avLst>
                <a:gd name="adj" fmla="val 1183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3" name="Oval 22">
              <a:extLst>
                <a:ext uri="{FF2B5EF4-FFF2-40B4-BE49-F238E27FC236}">
                  <a16:creationId xmlns:a16="http://schemas.microsoft.com/office/drawing/2014/main" id="{03B916C4-E9E2-ED4C-92F0-31A1F516ABED}"/>
                </a:ext>
              </a:extLst>
            </p:cNvPr>
            <p:cNvSpPr/>
            <p:nvPr/>
          </p:nvSpPr>
          <p:spPr>
            <a:xfrm>
              <a:off x="6504175" y="6364766"/>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grpSp>
        <p:nvGrpSpPr>
          <p:cNvPr id="24" name="Group 23">
            <a:extLst>
              <a:ext uri="{FF2B5EF4-FFF2-40B4-BE49-F238E27FC236}">
                <a16:creationId xmlns:a16="http://schemas.microsoft.com/office/drawing/2014/main" id="{7EF98AFA-6E85-6E43-B00A-CA704C01E836}"/>
              </a:ext>
            </a:extLst>
          </p:cNvPr>
          <p:cNvGrpSpPr/>
          <p:nvPr/>
        </p:nvGrpSpPr>
        <p:grpSpPr>
          <a:xfrm>
            <a:off x="6888547" y="4134846"/>
            <a:ext cx="1263683" cy="1263683"/>
            <a:chOff x="6203917" y="6068451"/>
            <a:chExt cx="2527366" cy="2527366"/>
          </a:xfrm>
        </p:grpSpPr>
        <p:sp>
          <p:nvSpPr>
            <p:cNvPr id="25" name="Teardrop 24">
              <a:extLst>
                <a:ext uri="{FF2B5EF4-FFF2-40B4-BE49-F238E27FC236}">
                  <a16:creationId xmlns:a16="http://schemas.microsoft.com/office/drawing/2014/main" id="{2DD9C720-CBB1-B047-ABA3-2B5EBE046843}"/>
                </a:ext>
              </a:extLst>
            </p:cNvPr>
            <p:cNvSpPr/>
            <p:nvPr/>
          </p:nvSpPr>
          <p:spPr>
            <a:xfrm rot="8100000">
              <a:off x="6203917" y="6068451"/>
              <a:ext cx="2527366" cy="2527366"/>
            </a:xfrm>
            <a:prstGeom prst="teardrop">
              <a:avLst>
                <a:gd name="adj" fmla="val 11836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6" name="Oval 25">
              <a:extLst>
                <a:ext uri="{FF2B5EF4-FFF2-40B4-BE49-F238E27FC236}">
                  <a16:creationId xmlns:a16="http://schemas.microsoft.com/office/drawing/2014/main" id="{36B3DC66-9266-AE48-AF38-E9F35DEA06AE}"/>
                </a:ext>
              </a:extLst>
            </p:cNvPr>
            <p:cNvSpPr/>
            <p:nvPr/>
          </p:nvSpPr>
          <p:spPr>
            <a:xfrm>
              <a:off x="6504175" y="6364766"/>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grpSp>
        <p:nvGrpSpPr>
          <p:cNvPr id="27" name="Group 26">
            <a:extLst>
              <a:ext uri="{FF2B5EF4-FFF2-40B4-BE49-F238E27FC236}">
                <a16:creationId xmlns:a16="http://schemas.microsoft.com/office/drawing/2014/main" id="{78089FEC-4EE7-7B49-855F-84F231433F64}"/>
              </a:ext>
            </a:extLst>
          </p:cNvPr>
          <p:cNvGrpSpPr/>
          <p:nvPr/>
        </p:nvGrpSpPr>
        <p:grpSpPr>
          <a:xfrm>
            <a:off x="4060947" y="3765209"/>
            <a:ext cx="1263683" cy="1263683"/>
            <a:chOff x="6203917" y="6068451"/>
            <a:chExt cx="2527366" cy="2527366"/>
          </a:xfrm>
        </p:grpSpPr>
        <p:sp>
          <p:nvSpPr>
            <p:cNvPr id="28" name="Teardrop 27">
              <a:extLst>
                <a:ext uri="{FF2B5EF4-FFF2-40B4-BE49-F238E27FC236}">
                  <a16:creationId xmlns:a16="http://schemas.microsoft.com/office/drawing/2014/main" id="{87844AF1-CC09-174E-A468-252D4F2D5C7C}"/>
                </a:ext>
              </a:extLst>
            </p:cNvPr>
            <p:cNvSpPr/>
            <p:nvPr/>
          </p:nvSpPr>
          <p:spPr>
            <a:xfrm rot="8100000">
              <a:off x="6203917" y="6068451"/>
              <a:ext cx="2527366" cy="2527366"/>
            </a:xfrm>
            <a:prstGeom prst="teardrop">
              <a:avLst>
                <a:gd name="adj" fmla="val 1183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useBgFill="1">
          <p:nvSpPr>
            <p:cNvPr id="29" name="Oval 28">
              <a:extLst>
                <a:ext uri="{FF2B5EF4-FFF2-40B4-BE49-F238E27FC236}">
                  <a16:creationId xmlns:a16="http://schemas.microsoft.com/office/drawing/2014/main" id="{6E8EA1A5-FF88-8545-945D-C921EEF14B3D}"/>
                </a:ext>
              </a:extLst>
            </p:cNvPr>
            <p:cNvSpPr/>
            <p:nvPr/>
          </p:nvSpPr>
          <p:spPr>
            <a:xfrm>
              <a:off x="6504175" y="6426759"/>
              <a:ext cx="1925582" cy="1925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grpSp>
      <p:sp>
        <p:nvSpPr>
          <p:cNvPr id="30" name="TextBox 29">
            <a:extLst>
              <a:ext uri="{FF2B5EF4-FFF2-40B4-BE49-F238E27FC236}">
                <a16:creationId xmlns:a16="http://schemas.microsoft.com/office/drawing/2014/main" id="{0397A122-71DB-D245-ADC7-1D47BC23A3BF}"/>
              </a:ext>
            </a:extLst>
          </p:cNvPr>
          <p:cNvSpPr txBox="1"/>
          <p:nvPr/>
        </p:nvSpPr>
        <p:spPr>
          <a:xfrm>
            <a:off x="1462225" y="3683584"/>
            <a:ext cx="925253" cy="52322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29F44"/>
                </a:solidFill>
                <a:effectLst/>
                <a:uLnTx/>
                <a:uFillTx/>
                <a:latin typeface="Poppins" pitchFamily="2" charset="77"/>
                <a:ea typeface="League Spartan" charset="0"/>
                <a:cs typeface="Poppins" pitchFamily="2" charset="77"/>
              </a:rPr>
              <a:t>2019 -</a:t>
            </a:r>
            <a:br>
              <a:rPr kumimoji="0" lang="en-US" sz="1400" b="1" i="0" u="none" strike="noStrike" kern="1200" cap="none" spc="0" normalizeH="0" baseline="0" noProof="0" dirty="0">
                <a:ln>
                  <a:noFill/>
                </a:ln>
                <a:solidFill>
                  <a:srgbClr val="629F44"/>
                </a:solidFill>
                <a:effectLst/>
                <a:uLnTx/>
                <a:uFillTx/>
                <a:latin typeface="Poppins" pitchFamily="2" charset="77"/>
                <a:ea typeface="League Spartan" charset="0"/>
                <a:cs typeface="Poppins" pitchFamily="2" charset="77"/>
              </a:rPr>
            </a:br>
            <a:r>
              <a:rPr kumimoji="0" lang="en-US" sz="1400" b="1" i="0" u="none" strike="noStrike" kern="1200" cap="none" spc="0" normalizeH="0" baseline="0" noProof="0" dirty="0">
                <a:ln>
                  <a:noFill/>
                </a:ln>
                <a:solidFill>
                  <a:srgbClr val="629F44"/>
                </a:solidFill>
                <a:effectLst/>
                <a:uLnTx/>
                <a:uFillTx/>
                <a:latin typeface="Poppins" pitchFamily="2" charset="77"/>
                <a:ea typeface="League Spartan" charset="0"/>
                <a:cs typeface="Poppins" pitchFamily="2" charset="77"/>
              </a:rPr>
              <a:t> Present</a:t>
            </a:r>
          </a:p>
        </p:txBody>
      </p:sp>
      <p:sp>
        <p:nvSpPr>
          <p:cNvPr id="31" name="TextBox 30">
            <a:extLst>
              <a:ext uri="{FF2B5EF4-FFF2-40B4-BE49-F238E27FC236}">
                <a16:creationId xmlns:a16="http://schemas.microsoft.com/office/drawing/2014/main" id="{978B906A-E6E2-AC40-A7B9-BFF2565CBA8C}"/>
              </a:ext>
            </a:extLst>
          </p:cNvPr>
          <p:cNvSpPr txBox="1"/>
          <p:nvPr/>
        </p:nvSpPr>
        <p:spPr>
          <a:xfrm>
            <a:off x="4177167" y="4269330"/>
            <a:ext cx="1059907"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C3C50"/>
                </a:solidFill>
                <a:latin typeface="Poppins" pitchFamily="2" charset="77"/>
                <a:ea typeface="League Spartan" charset="0"/>
                <a:cs typeface="Poppins" pitchFamily="2" charset="77"/>
              </a:rPr>
              <a:t>May 2026</a:t>
            </a:r>
            <a:endParaRPr kumimoji="0" lang="en-US" sz="14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endParaRPr>
          </a:p>
        </p:txBody>
      </p:sp>
      <p:sp>
        <p:nvSpPr>
          <p:cNvPr id="32" name="TextBox 31">
            <a:extLst>
              <a:ext uri="{FF2B5EF4-FFF2-40B4-BE49-F238E27FC236}">
                <a16:creationId xmlns:a16="http://schemas.microsoft.com/office/drawing/2014/main" id="{FAAE25B7-AD69-9449-8346-337F1B92698E}"/>
              </a:ext>
            </a:extLst>
          </p:cNvPr>
          <p:cNvSpPr txBox="1"/>
          <p:nvPr/>
        </p:nvSpPr>
        <p:spPr>
          <a:xfrm>
            <a:off x="6962871" y="4626741"/>
            <a:ext cx="1114408"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8098A4"/>
                </a:solidFill>
                <a:latin typeface="Poppins" pitchFamily="2" charset="77"/>
                <a:ea typeface="League Spartan" charset="0"/>
                <a:cs typeface="Poppins" pitchFamily="2" charset="77"/>
              </a:rPr>
              <a:t>June 2026</a:t>
            </a:r>
            <a:endParaRPr kumimoji="0" lang="en-US" sz="1400" b="1" i="0" u="none" strike="noStrike" kern="1200" cap="none" spc="0" normalizeH="0" baseline="0" noProof="0" dirty="0">
              <a:ln>
                <a:noFill/>
              </a:ln>
              <a:solidFill>
                <a:srgbClr val="8098A4"/>
              </a:solidFill>
              <a:effectLst/>
              <a:uLnTx/>
              <a:uFillTx/>
              <a:latin typeface="Poppins" pitchFamily="2" charset="77"/>
              <a:ea typeface="League Spartan" charset="0"/>
              <a:cs typeface="Poppins" pitchFamily="2" charset="77"/>
            </a:endParaRPr>
          </a:p>
        </p:txBody>
      </p:sp>
      <p:sp>
        <p:nvSpPr>
          <p:cNvPr id="33" name="TextBox 32">
            <a:extLst>
              <a:ext uri="{FF2B5EF4-FFF2-40B4-BE49-F238E27FC236}">
                <a16:creationId xmlns:a16="http://schemas.microsoft.com/office/drawing/2014/main" id="{ACCA43A1-C15B-824E-9D7D-E285B7395BBF}"/>
              </a:ext>
            </a:extLst>
          </p:cNvPr>
          <p:cNvSpPr txBox="1"/>
          <p:nvPr/>
        </p:nvSpPr>
        <p:spPr>
          <a:xfrm>
            <a:off x="10015212" y="4127373"/>
            <a:ext cx="603050" cy="30777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Poppins" pitchFamily="2" charset="77"/>
                <a:ea typeface="League Spartan" charset="0"/>
                <a:cs typeface="Poppins" pitchFamily="2" charset="77"/>
              </a:rPr>
              <a:t>2027</a:t>
            </a:r>
          </a:p>
        </p:txBody>
      </p:sp>
      <p:sp>
        <p:nvSpPr>
          <p:cNvPr id="35" name="Subtitle 2">
            <a:extLst>
              <a:ext uri="{FF2B5EF4-FFF2-40B4-BE49-F238E27FC236}">
                <a16:creationId xmlns:a16="http://schemas.microsoft.com/office/drawing/2014/main" id="{E9E83AF1-6279-E742-88BA-F8CE526E9A06}"/>
              </a:ext>
            </a:extLst>
          </p:cNvPr>
          <p:cNvSpPr txBox="1">
            <a:spLocks/>
          </p:cNvSpPr>
          <p:nvPr/>
        </p:nvSpPr>
        <p:spPr>
          <a:xfrm>
            <a:off x="987476" y="2183659"/>
            <a:ext cx="1874104"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MACAW Prioritizes, Discusses and Develops Measures</a:t>
            </a:r>
          </a:p>
        </p:txBody>
      </p:sp>
      <p:sp>
        <p:nvSpPr>
          <p:cNvPr id="38" name="TextBox 37">
            <a:extLst>
              <a:ext uri="{FF2B5EF4-FFF2-40B4-BE49-F238E27FC236}">
                <a16:creationId xmlns:a16="http://schemas.microsoft.com/office/drawing/2014/main" id="{E939FEF8-D100-5B47-9CA1-157E9B1C44E5}"/>
              </a:ext>
            </a:extLst>
          </p:cNvPr>
          <p:cNvSpPr txBox="1"/>
          <p:nvPr/>
        </p:nvSpPr>
        <p:spPr>
          <a:xfrm>
            <a:off x="9195850" y="2284240"/>
            <a:ext cx="2205732"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Implemented</a:t>
            </a:r>
          </a:p>
        </p:txBody>
      </p:sp>
      <p:sp>
        <p:nvSpPr>
          <p:cNvPr id="39" name="Subtitle 2">
            <a:extLst>
              <a:ext uri="{FF2B5EF4-FFF2-40B4-BE49-F238E27FC236}">
                <a16:creationId xmlns:a16="http://schemas.microsoft.com/office/drawing/2014/main" id="{4F463EB7-E92B-FA45-80CC-DF59B4C496D7}"/>
              </a:ext>
            </a:extLst>
          </p:cNvPr>
          <p:cNvSpPr txBox="1">
            <a:spLocks/>
          </p:cNvSpPr>
          <p:nvPr/>
        </p:nvSpPr>
        <p:spPr>
          <a:xfrm>
            <a:off x="9361658" y="2680530"/>
            <a:ext cx="1874104"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90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Testing Occurs and Results are Available in AART</a:t>
            </a:r>
          </a:p>
        </p:txBody>
      </p:sp>
      <p:sp>
        <p:nvSpPr>
          <p:cNvPr id="41" name="TextBox 40">
            <a:extLst>
              <a:ext uri="{FF2B5EF4-FFF2-40B4-BE49-F238E27FC236}">
                <a16:creationId xmlns:a16="http://schemas.microsoft.com/office/drawing/2014/main" id="{F6AA4431-8A4A-8847-883F-DE0C3F266343}"/>
              </a:ext>
            </a:extLst>
          </p:cNvPr>
          <p:cNvSpPr txBox="1"/>
          <p:nvPr/>
        </p:nvSpPr>
        <p:spPr>
          <a:xfrm>
            <a:off x="6243989" y="1899600"/>
            <a:ext cx="2550699"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Refined, Updated</a:t>
            </a:r>
          </a:p>
        </p:txBody>
      </p:sp>
      <p:sp>
        <p:nvSpPr>
          <p:cNvPr id="42" name="Subtitle 2">
            <a:extLst>
              <a:ext uri="{FF2B5EF4-FFF2-40B4-BE49-F238E27FC236}">
                <a16:creationId xmlns:a16="http://schemas.microsoft.com/office/drawing/2014/main" id="{CDB8638C-6E5A-C248-8D09-5302EFE99460}"/>
              </a:ext>
            </a:extLst>
          </p:cNvPr>
          <p:cNvSpPr txBox="1">
            <a:spLocks/>
          </p:cNvSpPr>
          <p:nvPr/>
        </p:nvSpPr>
        <p:spPr>
          <a:xfrm>
            <a:off x="6381923" y="2300440"/>
            <a:ext cx="2274829"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90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Comments are Compiled &amp; Measures Updated</a:t>
            </a:r>
          </a:p>
        </p:txBody>
      </p:sp>
      <p:sp>
        <p:nvSpPr>
          <p:cNvPr id="45" name="Subtitle 2">
            <a:extLst>
              <a:ext uri="{FF2B5EF4-FFF2-40B4-BE49-F238E27FC236}">
                <a16:creationId xmlns:a16="http://schemas.microsoft.com/office/drawing/2014/main" id="{961A36A9-3ACE-E04D-99D3-0AA0F9D35672}"/>
              </a:ext>
            </a:extLst>
          </p:cNvPr>
          <p:cNvSpPr txBox="1">
            <a:spLocks/>
          </p:cNvSpPr>
          <p:nvPr/>
        </p:nvSpPr>
        <p:spPr>
          <a:xfrm>
            <a:off x="3637854" y="2598727"/>
            <a:ext cx="2038018" cy="9117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2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Measures are </a:t>
            </a:r>
            <a:r>
              <a:rPr lang="en-US" sz="1600" dirty="0">
                <a:solidFill>
                  <a:srgbClr val="1C3C50"/>
                </a:solidFill>
              </a:rPr>
              <a:t>S</a:t>
            </a:r>
            <a:r>
              <a:rPr kumimoji="0" lang="en-US" sz="1600" b="0" i="0" u="none" strike="noStrike" kern="1200" cap="none" spc="0" normalizeH="0" baseline="0" noProof="0" dirty="0">
                <a:ln>
                  <a:noFill/>
                </a:ln>
                <a:solidFill>
                  <a:srgbClr val="1C3C50"/>
                </a:solidFill>
                <a:effectLst/>
                <a:uLnTx/>
                <a:uFillTx/>
                <a:latin typeface="Open Sans Light"/>
                <a:ea typeface="+mn-ea"/>
                <a:cs typeface="Open Sans Light"/>
              </a:rPr>
              <a:t>hared with IIS Community for Review and Input</a:t>
            </a:r>
          </a:p>
        </p:txBody>
      </p:sp>
      <p:sp>
        <p:nvSpPr>
          <p:cNvPr id="43" name="Title 1">
            <a:extLst>
              <a:ext uri="{FF2B5EF4-FFF2-40B4-BE49-F238E27FC236}">
                <a16:creationId xmlns:a16="http://schemas.microsoft.com/office/drawing/2014/main" id="{DFE26350-5084-4A84-9B73-FF8A32DE1F0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Light"/>
                <a:ea typeface="+mj-ea"/>
                <a:cs typeface="+mj-cs"/>
              </a:rPr>
              <a:t>DAR: Timeline</a:t>
            </a:r>
          </a:p>
        </p:txBody>
      </p:sp>
      <p:sp>
        <p:nvSpPr>
          <p:cNvPr id="46" name="TextBox 45">
            <a:extLst>
              <a:ext uri="{FF2B5EF4-FFF2-40B4-BE49-F238E27FC236}">
                <a16:creationId xmlns:a16="http://schemas.microsoft.com/office/drawing/2014/main" id="{48492FFE-9615-440D-8690-8B304F27CB8C}"/>
              </a:ext>
            </a:extLst>
          </p:cNvPr>
          <p:cNvSpPr txBox="1"/>
          <p:nvPr/>
        </p:nvSpPr>
        <p:spPr>
          <a:xfrm>
            <a:off x="3816642" y="2149820"/>
            <a:ext cx="1656415"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Shared</a:t>
            </a:r>
          </a:p>
        </p:txBody>
      </p:sp>
      <p:sp>
        <p:nvSpPr>
          <p:cNvPr id="47" name="TextBox 46">
            <a:extLst>
              <a:ext uri="{FF2B5EF4-FFF2-40B4-BE49-F238E27FC236}">
                <a16:creationId xmlns:a16="http://schemas.microsoft.com/office/drawing/2014/main" id="{E330B9D0-0C07-450F-AD7D-4AEBF7D4004C}"/>
              </a:ext>
            </a:extLst>
          </p:cNvPr>
          <p:cNvSpPr txBox="1"/>
          <p:nvPr/>
        </p:nvSpPr>
        <p:spPr>
          <a:xfrm>
            <a:off x="1016747" y="1763547"/>
            <a:ext cx="1725729" cy="338554"/>
          </a:xfrm>
          <a:prstGeom prst="rect">
            <a:avLst/>
          </a:prstGeom>
          <a:noFill/>
        </p:spPr>
        <p:txBody>
          <a:bodyPr wrap="non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C3C50"/>
                </a:solidFill>
                <a:effectLst/>
                <a:uLnTx/>
                <a:uFillTx/>
                <a:latin typeface="Poppins" pitchFamily="2" charset="77"/>
                <a:ea typeface="League Spartan" charset="0"/>
                <a:cs typeface="Poppins" pitchFamily="2" charset="77"/>
              </a:rPr>
              <a:t>Measures Created</a:t>
            </a:r>
          </a:p>
        </p:txBody>
      </p:sp>
      <p:sp>
        <p:nvSpPr>
          <p:cNvPr id="2" name="Rectangle: Rounded Corners 1">
            <a:extLst>
              <a:ext uri="{FF2B5EF4-FFF2-40B4-BE49-F238E27FC236}">
                <a16:creationId xmlns:a16="http://schemas.microsoft.com/office/drawing/2014/main" id="{E97EB70C-41E9-6055-10E9-89C24BC3AA1F}"/>
              </a:ext>
            </a:extLst>
          </p:cNvPr>
          <p:cNvSpPr/>
          <p:nvPr/>
        </p:nvSpPr>
        <p:spPr>
          <a:xfrm>
            <a:off x="3501646" y="1690688"/>
            <a:ext cx="2356780" cy="4472587"/>
          </a:xfrm>
          <a:prstGeom prst="round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97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477A-7B2C-4FA9-9E98-FE341DA746DE}"/>
              </a:ext>
            </a:extLst>
          </p:cNvPr>
          <p:cNvSpPr>
            <a:spLocks noGrp="1"/>
          </p:cNvSpPr>
          <p:nvPr>
            <p:ph type="title"/>
          </p:nvPr>
        </p:nvSpPr>
        <p:spPr/>
        <p:txBody>
          <a:bodyPr/>
          <a:lstStyle/>
          <a:p>
            <a:r>
              <a:rPr lang="en-US" dirty="0"/>
              <a:t>DAR: Background, Methods, Tests and Measures</a:t>
            </a:r>
          </a:p>
        </p:txBody>
      </p:sp>
      <p:sp>
        <p:nvSpPr>
          <p:cNvPr id="3" name="Text Placeholder 2">
            <a:extLst>
              <a:ext uri="{FF2B5EF4-FFF2-40B4-BE49-F238E27FC236}">
                <a16:creationId xmlns:a16="http://schemas.microsoft.com/office/drawing/2014/main" id="{EC352E68-BE79-450D-A353-643E277FDC69}"/>
              </a:ext>
            </a:extLst>
          </p:cNvPr>
          <p:cNvSpPr>
            <a:spLocks noGrp="1"/>
          </p:cNvSpPr>
          <p:nvPr>
            <p:ph type="body" idx="1"/>
          </p:nvPr>
        </p:nvSpPr>
        <p:spPr/>
        <p:txBody>
          <a:bodyPr/>
          <a:lstStyle/>
          <a:p>
            <a:r>
              <a:rPr lang="en-US" dirty="0"/>
              <a:t>Damon Ferlazzo, AIRA</a:t>
            </a:r>
          </a:p>
        </p:txBody>
      </p:sp>
      <p:sp>
        <p:nvSpPr>
          <p:cNvPr id="4" name="Slide Number Placeholder 3">
            <a:extLst>
              <a:ext uri="{FF2B5EF4-FFF2-40B4-BE49-F238E27FC236}">
                <a16:creationId xmlns:a16="http://schemas.microsoft.com/office/drawing/2014/main" id="{ACB36999-5B10-4F63-811B-778118C8ED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spTree>
    <p:extLst>
      <p:ext uri="{BB962C8B-B14F-4D97-AF65-F5344CB8AC3E}">
        <p14:creationId xmlns:p14="http://schemas.microsoft.com/office/powerpoint/2010/main" val="390263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7FF3-56A1-4F60-84FF-3E83AAE9DFA7}"/>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kern="1200" dirty="0">
                <a:latin typeface="+mj-lt"/>
                <a:ea typeface="+mj-ea"/>
                <a:cs typeface="+mj-cs"/>
              </a:rPr>
              <a:t>Welcome to Today’s Townhall</a:t>
            </a:r>
          </a:p>
        </p:txBody>
      </p:sp>
      <p:pic>
        <p:nvPicPr>
          <p:cNvPr id="1026" name="Picture 2" descr="text">
            <a:extLst>
              <a:ext uri="{FF2B5EF4-FFF2-40B4-BE49-F238E27FC236}">
                <a16:creationId xmlns:a16="http://schemas.microsoft.com/office/drawing/2014/main" id="{CDBD980F-A439-4F66-9911-14F306A9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43" b="32951"/>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63994C-974D-455F-BA26-ECE29B93569E}"/>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0" indent="0">
              <a:lnSpc>
                <a:spcPct val="90000"/>
              </a:lnSpc>
              <a:spcAft>
                <a:spcPts val="600"/>
              </a:spcAft>
              <a:buNone/>
            </a:pPr>
            <a:r>
              <a:rPr lang="en-US" sz="2400" dirty="0"/>
              <a:t>If you experience any technical issues during the meeting, please contact “AIRA Standards &amp; Analytics Team” via direct message in the Chat.</a:t>
            </a:r>
          </a:p>
        </p:txBody>
      </p:sp>
      <p:sp>
        <p:nvSpPr>
          <p:cNvPr id="4" name="Slide Number Placeholder 3">
            <a:extLst>
              <a:ext uri="{FF2B5EF4-FFF2-40B4-BE49-F238E27FC236}">
                <a16:creationId xmlns:a16="http://schemas.microsoft.com/office/drawing/2014/main" id="{1E1AC8F6-2C09-4A09-9A4C-F386035C21E8}"/>
              </a:ext>
            </a:extLst>
          </p:cNvPr>
          <p:cNvSpPr>
            <a:spLocks noGrp="1"/>
          </p:cNvSpPr>
          <p:nvPr>
            <p:ph type="sldNum" sz="quarter" idx="12"/>
          </p:nvPr>
        </p:nvSpPr>
        <p:spPr>
          <a:xfrm>
            <a:off x="8864600" y="6390526"/>
            <a:ext cx="2200667" cy="330949"/>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36B4717-7A1F-49AD-A875-835CE120619F}" type="slidenum">
              <a:rPr kumimoji="0" lang="en-US" sz="1200" b="0" i="0" u="none" strike="noStrike" kern="1200" cap="none" spc="0" normalizeH="0" baseline="0" noProof="0">
                <a:ln>
                  <a:noFill/>
                </a:ln>
                <a:solidFill>
                  <a:schemeClr val="bg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dirty="0">
              <a:ln>
                <a:noFill/>
              </a:ln>
              <a:solidFill>
                <a:schemeClr val="bg2"/>
              </a:solidFill>
              <a:effectLst/>
              <a:uLnTx/>
              <a:uFillTx/>
              <a:latin typeface="Open Sans"/>
              <a:ea typeface="+mn-ea"/>
              <a:cs typeface="+mn-cs"/>
            </a:endParaRPr>
          </a:p>
        </p:txBody>
      </p:sp>
    </p:spTree>
    <p:extLst>
      <p:ext uri="{BB962C8B-B14F-4D97-AF65-F5344CB8AC3E}">
        <p14:creationId xmlns:p14="http://schemas.microsoft.com/office/powerpoint/2010/main" val="3801599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016885-F8C9-5F6A-4E8D-B111905D3043}"/>
              </a:ext>
            </a:extLst>
          </p:cNvPr>
          <p:cNvSpPr>
            <a:spLocks noGrp="1"/>
          </p:cNvSpPr>
          <p:nvPr>
            <p:ph type="title"/>
          </p:nvPr>
        </p:nvSpPr>
        <p:spPr/>
        <p:txBody>
          <a:bodyPr/>
          <a:lstStyle/>
          <a:p>
            <a:r>
              <a:rPr lang="en-US" dirty="0"/>
              <a:t>Topics to Discuss</a:t>
            </a:r>
          </a:p>
        </p:txBody>
      </p:sp>
      <p:sp>
        <p:nvSpPr>
          <p:cNvPr id="6" name="Content Placeholder 5">
            <a:extLst>
              <a:ext uri="{FF2B5EF4-FFF2-40B4-BE49-F238E27FC236}">
                <a16:creationId xmlns:a16="http://schemas.microsoft.com/office/drawing/2014/main" id="{9E00C051-AF80-787A-DD0E-2DD33A5EE90D}"/>
              </a:ext>
            </a:extLst>
          </p:cNvPr>
          <p:cNvSpPr>
            <a:spLocks noGrp="1"/>
          </p:cNvSpPr>
          <p:nvPr>
            <p:ph idx="1"/>
          </p:nvPr>
        </p:nvSpPr>
        <p:spPr/>
        <p:txBody>
          <a:bodyPr>
            <a:normAutofit/>
          </a:bodyPr>
          <a:lstStyle/>
          <a:p>
            <a:r>
              <a:rPr lang="en-US" dirty="0"/>
              <a:t>Foundations</a:t>
            </a:r>
          </a:p>
          <a:p>
            <a:r>
              <a:rPr lang="en-US" dirty="0"/>
              <a:t>Methods </a:t>
            </a:r>
          </a:p>
          <a:p>
            <a:r>
              <a:rPr lang="en-US" dirty="0"/>
              <a:t>Measures &amp; Tests</a:t>
            </a:r>
          </a:p>
          <a:p>
            <a:r>
              <a:rPr lang="en-US" dirty="0"/>
              <a:t>Recent Assessment Data</a:t>
            </a:r>
          </a:p>
          <a:p>
            <a:endParaRPr lang="en-US" dirty="0"/>
          </a:p>
        </p:txBody>
      </p:sp>
      <p:sp>
        <p:nvSpPr>
          <p:cNvPr id="4" name="Slide Number Placeholder 3">
            <a:extLst>
              <a:ext uri="{FF2B5EF4-FFF2-40B4-BE49-F238E27FC236}">
                <a16:creationId xmlns:a16="http://schemas.microsoft.com/office/drawing/2014/main" id="{EF858E32-30C6-7016-0A80-5E44B5999193}"/>
              </a:ext>
            </a:extLst>
          </p:cNvPr>
          <p:cNvSpPr>
            <a:spLocks noGrp="1"/>
          </p:cNvSpPr>
          <p:nvPr>
            <p:ph type="sldNum" sz="quarter" idx="12"/>
          </p:nvPr>
        </p:nvSpPr>
        <p:spPr/>
        <p:txBody>
          <a:bodyPr/>
          <a:lstStyle/>
          <a:p>
            <a:fld id="{D36B4717-7A1F-49AD-A875-835CE120619F}" type="slidenum">
              <a:rPr lang="en-US" smtClean="0"/>
              <a:pPr/>
              <a:t>20</a:t>
            </a:fld>
            <a:endParaRPr lang="en-US" dirty="0"/>
          </a:p>
        </p:txBody>
      </p:sp>
    </p:spTree>
    <p:extLst>
      <p:ext uri="{BB962C8B-B14F-4D97-AF65-F5344CB8AC3E}">
        <p14:creationId xmlns:p14="http://schemas.microsoft.com/office/powerpoint/2010/main" val="21117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1A57-2C7A-4584-A1C5-E95C16AEF4FE}"/>
              </a:ext>
            </a:extLst>
          </p:cNvPr>
          <p:cNvSpPr>
            <a:spLocks noGrp="1"/>
          </p:cNvSpPr>
          <p:nvPr>
            <p:ph type="title"/>
          </p:nvPr>
        </p:nvSpPr>
        <p:spPr/>
        <p:txBody>
          <a:bodyPr/>
          <a:lstStyle/>
          <a:p>
            <a:r>
              <a:rPr lang="en-US"/>
              <a:t>What is Data at Rest - DAR?</a:t>
            </a:r>
            <a:endParaRPr lang="en-US" dirty="0"/>
          </a:p>
        </p:txBody>
      </p:sp>
      <p:sp>
        <p:nvSpPr>
          <p:cNvPr id="3" name="Content Placeholder 2">
            <a:extLst>
              <a:ext uri="{FF2B5EF4-FFF2-40B4-BE49-F238E27FC236}">
                <a16:creationId xmlns:a16="http://schemas.microsoft.com/office/drawing/2014/main" id="{043B47EB-64F4-4F9B-95A5-C134B54C03EB}"/>
              </a:ext>
            </a:extLst>
          </p:cNvPr>
          <p:cNvSpPr>
            <a:spLocks noGrp="1"/>
          </p:cNvSpPr>
          <p:nvPr>
            <p:ph idx="1"/>
          </p:nvPr>
        </p:nvSpPr>
        <p:spPr>
          <a:xfrm>
            <a:off x="838199" y="1825625"/>
            <a:ext cx="6504743" cy="4351338"/>
          </a:xfrm>
        </p:spPr>
        <p:txBody>
          <a:bodyPr>
            <a:normAutofit/>
          </a:bodyPr>
          <a:lstStyle/>
          <a:p>
            <a:r>
              <a:rPr lang="en-US" dirty="0"/>
              <a:t>Static data</a:t>
            </a:r>
          </a:p>
          <a:p>
            <a:pPr lvl="1"/>
            <a:r>
              <a:rPr lang="en-US" dirty="0"/>
              <a:t>Patient and immunization data</a:t>
            </a:r>
          </a:p>
          <a:p>
            <a:pPr lvl="1"/>
            <a:r>
              <a:rPr lang="en-US" dirty="0"/>
              <a:t>From any source</a:t>
            </a:r>
          </a:p>
          <a:p>
            <a:pPr lvl="1"/>
            <a:r>
              <a:rPr lang="en-US" dirty="0"/>
              <a:t>Residing in </a:t>
            </a:r>
            <a:r>
              <a:rPr lang="en-US" b="1" dirty="0"/>
              <a:t>production </a:t>
            </a:r>
            <a:r>
              <a:rPr lang="en-US" dirty="0"/>
              <a:t>IIS database</a:t>
            </a:r>
          </a:p>
          <a:p>
            <a:pPr lvl="1"/>
            <a:r>
              <a:rPr lang="en-US" dirty="0"/>
              <a:t>Available in User Interface and RSPs</a:t>
            </a:r>
          </a:p>
          <a:p>
            <a:r>
              <a:rPr lang="en-US" dirty="0"/>
              <a:t>Distinct from data “in transit” or “on the wire” (out of scope)</a:t>
            </a:r>
          </a:p>
        </p:txBody>
      </p:sp>
      <p:pic>
        <p:nvPicPr>
          <p:cNvPr id="4" name="Content Placeholder 9" descr="Logo, company name&#10;&#10;Description automatically generated">
            <a:extLst>
              <a:ext uri="{FF2B5EF4-FFF2-40B4-BE49-F238E27FC236}">
                <a16:creationId xmlns:a16="http://schemas.microsoft.com/office/drawing/2014/main" id="{67697746-BB3F-8315-8ABE-253C6C91A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650" y="318971"/>
            <a:ext cx="993734" cy="914479"/>
          </a:xfrm>
          <a:prstGeom prst="rect">
            <a:avLst/>
          </a:prstGeom>
        </p:spPr>
      </p:pic>
      <p:sp>
        <p:nvSpPr>
          <p:cNvPr id="8" name="Slide Number Placeholder 3">
            <a:extLst>
              <a:ext uri="{FF2B5EF4-FFF2-40B4-BE49-F238E27FC236}">
                <a16:creationId xmlns:a16="http://schemas.microsoft.com/office/drawing/2014/main" id="{A82CAF1E-F88A-011B-D67E-4E3F556F2CF1}"/>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21</a:t>
            </a:fld>
            <a:endParaRPr lang="en-US" dirty="0"/>
          </a:p>
        </p:txBody>
      </p:sp>
      <p:pic>
        <p:nvPicPr>
          <p:cNvPr id="9" name="Picture 8" descr="Cat under blankets">
            <a:extLst>
              <a:ext uri="{FF2B5EF4-FFF2-40B4-BE49-F238E27FC236}">
                <a16:creationId xmlns:a16="http://schemas.microsoft.com/office/drawing/2014/main" id="{D0E3E2D3-D6CE-A462-D751-19C1A25DC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943" y="1461294"/>
            <a:ext cx="3152774" cy="2101849"/>
          </a:xfrm>
          <a:prstGeom prst="rect">
            <a:avLst/>
          </a:prstGeom>
        </p:spPr>
      </p:pic>
      <p:pic>
        <p:nvPicPr>
          <p:cNvPr id="11" name="Picture 10" descr="Cat jumping in the grass">
            <a:extLst>
              <a:ext uri="{FF2B5EF4-FFF2-40B4-BE49-F238E27FC236}">
                <a16:creationId xmlns:a16="http://schemas.microsoft.com/office/drawing/2014/main" id="{AF664AF1-5862-662E-6D92-227665513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943" y="3814176"/>
            <a:ext cx="3152774" cy="2101850"/>
          </a:xfrm>
          <a:prstGeom prst="rect">
            <a:avLst/>
          </a:prstGeom>
        </p:spPr>
      </p:pic>
      <p:sp>
        <p:nvSpPr>
          <p:cNvPr id="12" name="&quot;Not Allowed&quot; Symbol 11">
            <a:extLst>
              <a:ext uri="{FF2B5EF4-FFF2-40B4-BE49-F238E27FC236}">
                <a16:creationId xmlns:a16="http://schemas.microsoft.com/office/drawing/2014/main" id="{69AA4ACC-DF1E-39D5-3D2C-E9A7B0FC89F1}"/>
              </a:ext>
            </a:extLst>
          </p:cNvPr>
          <p:cNvSpPr/>
          <p:nvPr/>
        </p:nvSpPr>
        <p:spPr>
          <a:xfrm>
            <a:off x="7585830" y="3814177"/>
            <a:ext cx="2667000" cy="2101849"/>
          </a:xfrm>
          <a:prstGeom prst="noSmoking">
            <a:avLst>
              <a:gd name="adj" fmla="val 386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5441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996D-72A7-5818-3126-F3D8EF25A3B1}"/>
              </a:ext>
            </a:extLst>
          </p:cNvPr>
          <p:cNvSpPr>
            <a:spLocks noGrp="1"/>
          </p:cNvSpPr>
          <p:nvPr>
            <p:ph type="title"/>
          </p:nvPr>
        </p:nvSpPr>
        <p:spPr/>
        <p:txBody>
          <a:bodyPr/>
          <a:lstStyle/>
          <a:p>
            <a:r>
              <a:rPr lang="en-US" dirty="0"/>
              <a:t>DAR’s Dimensions of Data Quality</a:t>
            </a:r>
          </a:p>
        </p:txBody>
      </p:sp>
      <p:graphicFrame>
        <p:nvGraphicFramePr>
          <p:cNvPr id="4" name="Content Placeholder 9">
            <a:extLst>
              <a:ext uri="{FF2B5EF4-FFF2-40B4-BE49-F238E27FC236}">
                <a16:creationId xmlns:a16="http://schemas.microsoft.com/office/drawing/2014/main" id="{61F4FB21-F747-A5D5-A69F-A2E43520DE27}"/>
              </a:ext>
            </a:extLst>
          </p:cNvPr>
          <p:cNvGraphicFramePr>
            <a:graphicFrameLocks/>
          </p:cNvGraphicFramePr>
          <p:nvPr>
            <p:extLst>
              <p:ext uri="{D42A27DB-BD31-4B8C-83A1-F6EECF244321}">
                <p14:modId xmlns:p14="http://schemas.microsoft.com/office/powerpoint/2010/main" val="3086645300"/>
              </p:ext>
            </p:extLst>
          </p:nvPr>
        </p:nvGraphicFramePr>
        <p:xfrm>
          <a:off x="2247898" y="1487715"/>
          <a:ext cx="7429501" cy="5005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8027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4B6B6-5E00-F364-3F87-AE1A572530C8}"/>
              </a:ext>
            </a:extLst>
          </p:cNvPr>
          <p:cNvSpPr>
            <a:spLocks noGrp="1"/>
          </p:cNvSpPr>
          <p:nvPr>
            <p:ph type="title"/>
          </p:nvPr>
        </p:nvSpPr>
        <p:spPr/>
        <p:txBody>
          <a:bodyPr/>
          <a:lstStyle/>
          <a:p>
            <a:r>
              <a:rPr lang="en-US" dirty="0"/>
              <a:t>CDC’s IIS Functional Standards</a:t>
            </a:r>
          </a:p>
        </p:txBody>
      </p:sp>
      <p:sp>
        <p:nvSpPr>
          <p:cNvPr id="12" name="Content Placeholder 8">
            <a:extLst>
              <a:ext uri="{FF2B5EF4-FFF2-40B4-BE49-F238E27FC236}">
                <a16:creationId xmlns:a16="http://schemas.microsoft.com/office/drawing/2014/main" id="{ABAA7C10-18C4-4870-850C-756EBB141218}"/>
              </a:ext>
            </a:extLst>
          </p:cNvPr>
          <p:cNvSpPr>
            <a:spLocks noGrp="1"/>
          </p:cNvSpPr>
          <p:nvPr>
            <p:ph idx="1"/>
          </p:nvPr>
        </p:nvSpPr>
        <p:spPr>
          <a:xfrm>
            <a:off x="838199" y="1825625"/>
            <a:ext cx="10884877" cy="4351338"/>
          </a:xfrm>
        </p:spPr>
        <p:txBody>
          <a:bodyPr>
            <a:normAutofit lnSpcReduction="10000"/>
          </a:bodyPr>
          <a:lstStyle/>
          <a:p>
            <a:r>
              <a:rPr lang="en-US" dirty="0"/>
              <a:t>Functional Standard B4.0: The IIS validates patient demographic and vaccination data.</a:t>
            </a:r>
          </a:p>
          <a:p>
            <a:endParaRPr lang="en-US" dirty="0"/>
          </a:p>
          <a:p>
            <a:pPr lvl="1"/>
            <a:r>
              <a:rPr lang="en-US" dirty="0"/>
              <a:t>Guidance Statement B4.2: The IIS monitors data quality within the IIS in accordance with policies and procedures.</a:t>
            </a:r>
          </a:p>
          <a:p>
            <a:pPr lvl="1"/>
            <a:endParaRPr lang="en-US" dirty="0"/>
          </a:p>
          <a:p>
            <a:pPr lvl="1"/>
            <a:r>
              <a:rPr lang="en-US" dirty="0"/>
              <a:t>Guidance Statement B4.4: The IIS delivers feedback and training to IIS partners and providers to ensure complete, timely, and accurate patient demographic and vaccination records.</a:t>
            </a:r>
          </a:p>
          <a:p>
            <a:pPr lvl="1"/>
            <a:endParaRPr lang="en-US" dirty="0"/>
          </a:p>
          <a:p>
            <a:pPr lvl="1"/>
            <a:r>
              <a:rPr lang="en-US" dirty="0"/>
              <a:t>Guidance Statement B4.5: The IIS meets federal and jurisdictional data quality metrics.</a:t>
            </a:r>
          </a:p>
          <a:p>
            <a:pPr marL="0" indent="0">
              <a:lnSpc>
                <a:spcPct val="120000"/>
              </a:lnSpc>
              <a:spcBef>
                <a:spcPts val="0"/>
              </a:spcBef>
              <a:buNone/>
            </a:pPr>
            <a:endParaRPr lang="en-US" sz="2900" b="0" i="0" dirty="0">
              <a:solidFill>
                <a:srgbClr val="000000"/>
              </a:solidFill>
              <a:effectLst/>
              <a:latin typeface="Open Sans" panose="020B0606030504020204" pitchFamily="34" charset="0"/>
            </a:endParaRPr>
          </a:p>
          <a:p>
            <a:endParaRPr lang="en-US" dirty="0"/>
          </a:p>
        </p:txBody>
      </p:sp>
      <p:sp>
        <p:nvSpPr>
          <p:cNvPr id="8" name="Slide Number Placeholder 3">
            <a:extLst>
              <a:ext uri="{FF2B5EF4-FFF2-40B4-BE49-F238E27FC236}">
                <a16:creationId xmlns:a16="http://schemas.microsoft.com/office/drawing/2014/main" id="{7C1D1DCC-5AB5-4C08-8785-C159DD2FD603}"/>
              </a:ext>
            </a:extLst>
          </p:cNvPr>
          <p:cNvSpPr txBox="1">
            <a:spLocks/>
          </p:cNvSpPr>
          <p:nvPr/>
        </p:nvSpPr>
        <p:spPr>
          <a:xfrm>
            <a:off x="8517441" y="6313942"/>
            <a:ext cx="2478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spTree>
    <p:extLst>
      <p:ext uri="{BB962C8B-B14F-4D97-AF65-F5344CB8AC3E}">
        <p14:creationId xmlns:p14="http://schemas.microsoft.com/office/powerpoint/2010/main" val="3532871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33CB-F292-D094-0563-6ABBF830238A}"/>
              </a:ext>
            </a:extLst>
          </p:cNvPr>
          <p:cNvSpPr>
            <a:spLocks noGrp="1"/>
          </p:cNvSpPr>
          <p:nvPr>
            <p:ph type="title"/>
          </p:nvPr>
        </p:nvSpPr>
        <p:spPr/>
        <p:txBody>
          <a:bodyPr/>
          <a:lstStyle/>
          <a:p>
            <a:r>
              <a:rPr lang="en-US" dirty="0"/>
              <a:t>Published Material</a:t>
            </a:r>
          </a:p>
        </p:txBody>
      </p:sp>
      <p:sp>
        <p:nvSpPr>
          <p:cNvPr id="3" name="Content Placeholder 2">
            <a:extLst>
              <a:ext uri="{FF2B5EF4-FFF2-40B4-BE49-F238E27FC236}">
                <a16:creationId xmlns:a16="http://schemas.microsoft.com/office/drawing/2014/main" id="{5EC8D2FA-20BE-6F10-0A2D-E8C20C432F4F}"/>
              </a:ext>
            </a:extLst>
          </p:cNvPr>
          <p:cNvSpPr>
            <a:spLocks noGrp="1"/>
          </p:cNvSpPr>
          <p:nvPr>
            <p:ph idx="1"/>
          </p:nvPr>
        </p:nvSpPr>
        <p:spPr>
          <a:xfrm>
            <a:off x="838200" y="1825625"/>
            <a:ext cx="6858000" cy="4351338"/>
          </a:xfrm>
        </p:spPr>
        <p:txBody>
          <a:bodyPr/>
          <a:lstStyle/>
          <a:p>
            <a:r>
              <a:rPr lang="en-US" dirty="0"/>
              <a:t>November 2018</a:t>
            </a:r>
          </a:p>
          <a:p>
            <a:endParaRPr lang="en-US" dirty="0"/>
          </a:p>
          <a:p>
            <a:r>
              <a:rPr lang="en-US" dirty="0"/>
              <a:t>IIS Data Quality Practices - To Monitor and Evaluate Data at Rest</a:t>
            </a:r>
          </a:p>
          <a:p>
            <a:endParaRPr lang="en-US" dirty="0"/>
          </a:p>
          <a:p>
            <a:r>
              <a:rPr lang="en-US" dirty="0"/>
              <a:t>Includes measures for patients and vaccines</a:t>
            </a:r>
          </a:p>
          <a:p>
            <a:endParaRPr lang="en-US" dirty="0"/>
          </a:p>
          <a:p>
            <a:r>
              <a:rPr lang="en-US" dirty="0"/>
              <a:t>Source of DAR thresholds</a:t>
            </a:r>
          </a:p>
          <a:p>
            <a:pPr lvl="1"/>
            <a:r>
              <a:rPr lang="en-US" dirty="0"/>
              <a:t>E.g., Address Completeness &gt; 95%</a:t>
            </a:r>
          </a:p>
          <a:p>
            <a:endParaRPr lang="en-US" dirty="0"/>
          </a:p>
          <a:p>
            <a:endParaRPr lang="en-US" dirty="0"/>
          </a:p>
        </p:txBody>
      </p:sp>
      <p:sp>
        <p:nvSpPr>
          <p:cNvPr id="7" name="TextBox 6">
            <a:extLst>
              <a:ext uri="{FF2B5EF4-FFF2-40B4-BE49-F238E27FC236}">
                <a16:creationId xmlns:a16="http://schemas.microsoft.com/office/drawing/2014/main" id="{4D2C163F-2C76-17CB-31B1-AE8D52254A5A}"/>
              </a:ext>
            </a:extLst>
          </p:cNvPr>
          <p:cNvSpPr txBox="1"/>
          <p:nvPr/>
        </p:nvSpPr>
        <p:spPr>
          <a:xfrm>
            <a:off x="200025" y="6169709"/>
            <a:ext cx="6096000" cy="646331"/>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https://repository.immregistries.org/resource/iis-data-quality-practices-to-monitor-and-evaluate-data-at-rest/</a:t>
            </a:r>
            <a:endParaRPr lang="en-US" dirty="0">
              <a:solidFill>
                <a:schemeClr val="bg1"/>
              </a:solidFill>
            </a:endParaRPr>
          </a:p>
        </p:txBody>
      </p:sp>
      <p:pic>
        <p:nvPicPr>
          <p:cNvPr id="9" name="Picture 8">
            <a:extLst>
              <a:ext uri="{FF2B5EF4-FFF2-40B4-BE49-F238E27FC236}">
                <a16:creationId xmlns:a16="http://schemas.microsoft.com/office/drawing/2014/main" id="{C390AA29-7A2A-3A6B-E409-20D9707CD8CC}"/>
              </a:ext>
            </a:extLst>
          </p:cNvPr>
          <p:cNvPicPr>
            <a:picLocks noChangeAspect="1"/>
          </p:cNvPicPr>
          <p:nvPr/>
        </p:nvPicPr>
        <p:blipFill>
          <a:blip r:embed="rId4"/>
          <a:stretch>
            <a:fillRect/>
          </a:stretch>
        </p:blipFill>
        <p:spPr>
          <a:xfrm>
            <a:off x="7696200" y="967153"/>
            <a:ext cx="3657600" cy="4923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7117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410A-6FD5-22FF-ED0D-6C668045ED1C}"/>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3A4CB3CB-251A-1FB9-19A6-BA303B95C251}"/>
              </a:ext>
            </a:extLst>
          </p:cNvPr>
          <p:cNvSpPr>
            <a:spLocks noGrp="1"/>
          </p:cNvSpPr>
          <p:nvPr>
            <p:ph idx="1"/>
          </p:nvPr>
        </p:nvSpPr>
        <p:spPr>
          <a:xfrm>
            <a:off x="1038224" y="2055813"/>
            <a:ext cx="10515600" cy="4351338"/>
          </a:xfrm>
        </p:spPr>
        <p:txBody>
          <a:bodyPr>
            <a:normAutofit lnSpcReduction="10000"/>
          </a:bodyPr>
          <a:lstStyle/>
          <a:p>
            <a:pPr marL="742950" indent="-514350">
              <a:buFont typeface="+mj-lt"/>
              <a:buAutoNum type="arabicPeriod"/>
            </a:pPr>
            <a:endParaRPr lang="en-US" dirty="0"/>
          </a:p>
          <a:p>
            <a:pPr marL="742950" indent="-514350">
              <a:buFont typeface="+mj-lt"/>
              <a:buAutoNum type="arabicPeriod"/>
            </a:pPr>
            <a:r>
              <a:rPr lang="en-US" dirty="0"/>
              <a:t>Extracted from IIS production database</a:t>
            </a:r>
          </a:p>
          <a:p>
            <a:pPr lvl="1"/>
            <a:r>
              <a:rPr lang="en-US" dirty="0"/>
              <a:t>Cohort: 0-2 years of age in the last calendar year</a:t>
            </a:r>
          </a:p>
          <a:p>
            <a:pPr marL="742950" indent="-514350">
              <a:buFont typeface="+mj-lt"/>
              <a:buAutoNum type="arabicPeriod"/>
            </a:pPr>
            <a:r>
              <a:rPr lang="en-US" dirty="0"/>
              <a:t>Transformed with the command line interface tool</a:t>
            </a:r>
          </a:p>
          <a:p>
            <a:pPr marL="1085850" lvl="1" indent="-514350"/>
            <a:r>
              <a:rPr lang="en-US" dirty="0"/>
              <a:t>Detections are performed</a:t>
            </a:r>
          </a:p>
          <a:p>
            <a:pPr marL="742950" indent="-514350">
              <a:buFont typeface="+mj-lt"/>
              <a:buAutoNum type="arabicPeriod"/>
            </a:pPr>
            <a:r>
              <a:rPr lang="en-US" dirty="0"/>
              <a:t>Loaded into AART - Aggregate detections file (ADF)</a:t>
            </a:r>
          </a:p>
          <a:p>
            <a:pPr marL="742950" indent="-514350">
              <a:buFont typeface="+mj-lt"/>
              <a:buAutoNum type="arabicPeriod"/>
            </a:pPr>
            <a:r>
              <a:rPr lang="en-US" dirty="0"/>
              <a:t>Analyzed in qDAR</a:t>
            </a:r>
          </a:p>
          <a:p>
            <a:pPr marL="742950" indent="-514350">
              <a:buFont typeface="+mj-lt"/>
              <a:buAutoNum type="arabicPeriod"/>
            </a:pPr>
            <a:r>
              <a:rPr lang="en-US" dirty="0"/>
              <a:t>Published reports are available in</a:t>
            </a:r>
          </a:p>
          <a:p>
            <a:pPr marL="742950" indent="-514350">
              <a:buFont typeface="+mj-lt"/>
              <a:buAutoNum type="arabicPeriod"/>
            </a:pPr>
            <a:endParaRPr lang="en-US" dirty="0"/>
          </a:p>
          <a:p>
            <a:pPr marL="228600" indent="0">
              <a:buNone/>
            </a:pPr>
            <a:r>
              <a:rPr lang="en-US" dirty="0"/>
              <a:t>Note – No PII, small cell sizes or line-level data is shared with AIRA</a:t>
            </a:r>
          </a:p>
          <a:p>
            <a:pPr marL="742950" indent="-514350">
              <a:buFont typeface="+mj-lt"/>
              <a:buAutoNum type="arabicPeriod"/>
            </a:pPr>
            <a:endParaRPr lang="en-US" dirty="0"/>
          </a:p>
        </p:txBody>
      </p:sp>
      <p:graphicFrame>
        <p:nvGraphicFramePr>
          <p:cNvPr id="4" name="Diagram 3">
            <a:extLst>
              <a:ext uri="{FF2B5EF4-FFF2-40B4-BE49-F238E27FC236}">
                <a16:creationId xmlns:a16="http://schemas.microsoft.com/office/drawing/2014/main" id="{27492668-FC63-854D-94B4-B56852FA5FA1}"/>
              </a:ext>
            </a:extLst>
          </p:cNvPr>
          <p:cNvGraphicFramePr/>
          <p:nvPr>
            <p:extLst>
              <p:ext uri="{D42A27DB-BD31-4B8C-83A1-F6EECF244321}">
                <p14:modId xmlns:p14="http://schemas.microsoft.com/office/powerpoint/2010/main" val="1366350028"/>
              </p:ext>
            </p:extLst>
          </p:nvPr>
        </p:nvGraphicFramePr>
        <p:xfrm>
          <a:off x="3232508" y="-283898"/>
          <a:ext cx="6657975" cy="3712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7372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6DED-E02E-D139-1DF3-FC2AF3F4A571}"/>
              </a:ext>
            </a:extLst>
          </p:cNvPr>
          <p:cNvSpPr>
            <a:spLocks noGrp="1"/>
          </p:cNvSpPr>
          <p:nvPr>
            <p:ph type="title"/>
          </p:nvPr>
        </p:nvSpPr>
        <p:spPr/>
        <p:txBody>
          <a:bodyPr/>
          <a:lstStyle/>
          <a:p>
            <a:r>
              <a:rPr lang="en-US" dirty="0"/>
              <a:t>Measures &amp; Tests</a:t>
            </a:r>
          </a:p>
        </p:txBody>
      </p:sp>
      <p:sp>
        <p:nvSpPr>
          <p:cNvPr id="3" name="Text Placeholder 2">
            <a:extLst>
              <a:ext uri="{FF2B5EF4-FFF2-40B4-BE49-F238E27FC236}">
                <a16:creationId xmlns:a16="http://schemas.microsoft.com/office/drawing/2014/main" id="{212A3672-0551-479B-5A3A-4CC6BAEB9A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77392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D764DC-59CB-09BB-1E27-D837542C203A}"/>
              </a:ext>
            </a:extLst>
          </p:cNvPr>
          <p:cNvSpPr>
            <a:spLocks noGrp="1"/>
          </p:cNvSpPr>
          <p:nvPr>
            <p:ph type="title"/>
          </p:nvPr>
        </p:nvSpPr>
        <p:spPr/>
        <p:txBody>
          <a:bodyPr/>
          <a:lstStyle/>
          <a:p>
            <a:r>
              <a:rPr lang="en-US" dirty="0"/>
              <a:t>Completeness Measures  Part 1</a:t>
            </a:r>
          </a:p>
        </p:txBody>
      </p:sp>
      <p:graphicFrame>
        <p:nvGraphicFramePr>
          <p:cNvPr id="6" name="Content Placeholder 5">
            <a:extLst>
              <a:ext uri="{FF2B5EF4-FFF2-40B4-BE49-F238E27FC236}">
                <a16:creationId xmlns:a16="http://schemas.microsoft.com/office/drawing/2014/main" id="{A3A44872-819F-B32F-3460-0596A993D873}"/>
              </a:ext>
            </a:extLst>
          </p:cNvPr>
          <p:cNvGraphicFramePr>
            <a:graphicFrameLocks noGrp="1"/>
          </p:cNvGraphicFramePr>
          <p:nvPr>
            <p:ph idx="1"/>
            <p:extLst>
              <p:ext uri="{D42A27DB-BD31-4B8C-83A1-F6EECF244321}">
                <p14:modId xmlns:p14="http://schemas.microsoft.com/office/powerpoint/2010/main" val="1211256724"/>
              </p:ext>
            </p:extLst>
          </p:nvPr>
        </p:nvGraphicFramePr>
        <p:xfrm>
          <a:off x="585788" y="1800225"/>
          <a:ext cx="10915651" cy="3896750"/>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Measure</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dirty="0">
                          <a:effectLst/>
                        </a:rPr>
                        <a:t>Basic Level</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dirty="0">
                          <a:effectLst/>
                        </a:rPr>
                        <a:t>Complete Level</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dirty="0">
                          <a:effectLst/>
                        </a:rPr>
                        <a:t>1.01 - Patient first name is present in more than 99% of cases</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dirty="0">
                          <a:effectLst/>
                        </a:rPr>
                        <a:t>X</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003120"/>
                  </a:ext>
                </a:extLst>
              </a:tr>
              <a:tr h="284531">
                <a:tc>
                  <a:txBody>
                    <a:bodyPr/>
                    <a:lstStyle/>
                    <a:p>
                      <a:pPr marL="0" marR="0">
                        <a:lnSpc>
                          <a:spcPct val="107000"/>
                        </a:lnSpc>
                        <a:spcAft>
                          <a:spcPts val="800"/>
                        </a:spcAft>
                        <a:buNone/>
                      </a:pPr>
                      <a:r>
                        <a:rPr lang="en-US" sz="1800">
                          <a:effectLst/>
                        </a:rPr>
                        <a:t>1.02 - Patient middle name is present in more than 75%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2252055"/>
                  </a:ext>
                </a:extLst>
              </a:tr>
              <a:tr h="379939">
                <a:tc>
                  <a:txBody>
                    <a:bodyPr/>
                    <a:lstStyle/>
                    <a:p>
                      <a:pPr marL="0" marR="0">
                        <a:lnSpc>
                          <a:spcPct val="107000"/>
                        </a:lnSpc>
                        <a:spcAft>
                          <a:spcPts val="800"/>
                        </a:spcAft>
                        <a:buNone/>
                      </a:pPr>
                      <a:r>
                        <a:rPr lang="en-US" sz="1800">
                          <a:effectLst/>
                        </a:rPr>
                        <a:t>1.03 - Patient last name is present in more than 99%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1771436"/>
                  </a:ext>
                </a:extLst>
              </a:tr>
              <a:tr h="379939">
                <a:tc>
                  <a:txBody>
                    <a:bodyPr/>
                    <a:lstStyle/>
                    <a:p>
                      <a:pPr marL="0" marR="0">
                        <a:lnSpc>
                          <a:spcPct val="107000"/>
                        </a:lnSpc>
                        <a:spcAft>
                          <a:spcPts val="800"/>
                        </a:spcAft>
                        <a:buNone/>
                      </a:pPr>
                      <a:r>
                        <a:rPr lang="en-US" sz="1800" dirty="0">
                          <a:effectLst/>
                        </a:rPr>
                        <a:t>1.04 - Patient date of birth is present in more than 99% of cases</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8758713"/>
                  </a:ext>
                </a:extLst>
              </a:tr>
              <a:tr h="379939">
                <a:tc>
                  <a:txBody>
                    <a:bodyPr/>
                    <a:lstStyle/>
                    <a:p>
                      <a:pPr marL="0" marR="0">
                        <a:lnSpc>
                          <a:spcPct val="107000"/>
                        </a:lnSpc>
                        <a:spcAft>
                          <a:spcPts val="800"/>
                        </a:spcAft>
                        <a:buNone/>
                      </a:pPr>
                      <a:r>
                        <a:rPr lang="en-US" sz="1800" dirty="0">
                          <a:effectLst/>
                        </a:rPr>
                        <a:t>1.05 - Patient gender is present in more than 99% of cases</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0604611"/>
                  </a:ext>
                </a:extLst>
              </a:tr>
              <a:tr h="379939">
                <a:tc>
                  <a:txBody>
                    <a:bodyPr/>
                    <a:lstStyle/>
                    <a:p>
                      <a:pPr marL="0" marR="0">
                        <a:lnSpc>
                          <a:spcPct val="107000"/>
                        </a:lnSpc>
                        <a:spcAft>
                          <a:spcPts val="800"/>
                        </a:spcAft>
                        <a:buNone/>
                      </a:pPr>
                      <a:r>
                        <a:rPr lang="en-US" sz="1800">
                          <a:effectLst/>
                        </a:rPr>
                        <a:t>1.06 - Patient address street is present in more than 85%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6934881"/>
                  </a:ext>
                </a:extLst>
              </a:tr>
              <a:tr h="379939">
                <a:tc>
                  <a:txBody>
                    <a:bodyPr/>
                    <a:lstStyle/>
                    <a:p>
                      <a:pPr marL="0" marR="0">
                        <a:lnSpc>
                          <a:spcPct val="107000"/>
                        </a:lnSpc>
                        <a:spcAft>
                          <a:spcPts val="800"/>
                        </a:spcAft>
                        <a:buNone/>
                      </a:pPr>
                      <a:r>
                        <a:rPr lang="en-US" sz="1800">
                          <a:effectLst/>
                        </a:rPr>
                        <a:t>1.07 - Patient address city is present in more than 85%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7213755"/>
                  </a:ext>
                </a:extLst>
              </a:tr>
              <a:tr h="379939">
                <a:tc>
                  <a:txBody>
                    <a:bodyPr/>
                    <a:lstStyle/>
                    <a:p>
                      <a:pPr marL="0" marR="0">
                        <a:lnSpc>
                          <a:spcPct val="107000"/>
                        </a:lnSpc>
                        <a:spcAft>
                          <a:spcPts val="800"/>
                        </a:spcAft>
                        <a:buNone/>
                      </a:pPr>
                      <a:r>
                        <a:rPr lang="en-US" sz="1800">
                          <a:effectLst/>
                        </a:rPr>
                        <a:t>1.08 - Patient address state is present in more than 85%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6615272"/>
                  </a:ext>
                </a:extLst>
              </a:tr>
              <a:tr h="379939">
                <a:tc>
                  <a:txBody>
                    <a:bodyPr/>
                    <a:lstStyle/>
                    <a:p>
                      <a:pPr marL="0" marR="0">
                        <a:lnSpc>
                          <a:spcPct val="107000"/>
                        </a:lnSpc>
                        <a:spcAft>
                          <a:spcPts val="800"/>
                        </a:spcAft>
                        <a:buNone/>
                      </a:pPr>
                      <a:r>
                        <a:rPr lang="en-US" sz="1800">
                          <a:effectLst/>
                        </a:rPr>
                        <a:t>1.09 - Patient address ZIP code is present in more than 85%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a:effectLst/>
                        </a:rPr>
                        <a:t>X</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dirty="0">
                          <a:effectLst/>
                        </a:rPr>
                        <a:t>X</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250135"/>
                  </a:ext>
                </a:extLst>
              </a:tr>
            </a:tbl>
          </a:graphicData>
        </a:graphic>
      </p:graphicFrame>
    </p:spTree>
    <p:extLst>
      <p:ext uri="{BB962C8B-B14F-4D97-AF65-F5344CB8AC3E}">
        <p14:creationId xmlns:p14="http://schemas.microsoft.com/office/powerpoint/2010/main" val="1802040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274FC-B1A9-45A4-01E9-4AF78B9BD9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FA2C5E-4135-8FE8-604A-EF0A0F88A45C}"/>
              </a:ext>
            </a:extLst>
          </p:cNvPr>
          <p:cNvSpPr>
            <a:spLocks noGrp="1"/>
          </p:cNvSpPr>
          <p:nvPr>
            <p:ph type="title"/>
          </p:nvPr>
        </p:nvSpPr>
        <p:spPr/>
        <p:txBody>
          <a:bodyPr/>
          <a:lstStyle/>
          <a:p>
            <a:r>
              <a:rPr lang="en-US" dirty="0"/>
              <a:t>Completeness Measures  Part 2</a:t>
            </a:r>
          </a:p>
        </p:txBody>
      </p:sp>
      <p:graphicFrame>
        <p:nvGraphicFramePr>
          <p:cNvPr id="6" name="Content Placeholder 5">
            <a:extLst>
              <a:ext uri="{FF2B5EF4-FFF2-40B4-BE49-F238E27FC236}">
                <a16:creationId xmlns:a16="http://schemas.microsoft.com/office/drawing/2014/main" id="{85D2CAAD-9C42-1B27-37C4-8B182BED97E3}"/>
              </a:ext>
            </a:extLst>
          </p:cNvPr>
          <p:cNvGraphicFramePr>
            <a:graphicFrameLocks noGrp="1"/>
          </p:cNvGraphicFramePr>
          <p:nvPr>
            <p:ph idx="1"/>
            <p:extLst>
              <p:ext uri="{D42A27DB-BD31-4B8C-83A1-F6EECF244321}">
                <p14:modId xmlns:p14="http://schemas.microsoft.com/office/powerpoint/2010/main" val="183656344"/>
              </p:ext>
            </p:extLst>
          </p:nvPr>
        </p:nvGraphicFramePr>
        <p:xfrm>
          <a:off x="585788" y="1800225"/>
          <a:ext cx="10915651" cy="3896750"/>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Measure</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dirty="0">
                          <a:effectLst/>
                        </a:rPr>
                        <a:t>Basic Level</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dirty="0">
                          <a:effectLst/>
                        </a:rPr>
                        <a:t>Complete Level</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1.10 - Patient complete address is present in more than 85% of cases</a:t>
                      </a:r>
                      <a:endParaRPr lang="en-US" sz="1800" b="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502003120"/>
                  </a:ext>
                </a:extLst>
              </a:tr>
              <a:tr h="379939">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1.11 - Patient race is present </a:t>
                      </a:r>
                      <a:r>
                        <a:rPr lang="en-US" sz="18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5331420"/>
                  </a:ext>
                </a:extLst>
              </a:tr>
              <a:tr h="379939">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1.12 - Patient ethnicity is present </a:t>
                      </a:r>
                      <a:r>
                        <a:rPr lang="en-US" sz="18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95%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b="1">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1749166"/>
                  </a:ext>
                </a:extLst>
              </a:tr>
              <a:tr h="379939">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1.13 - Patient phone number is present </a:t>
                      </a:r>
                      <a:r>
                        <a:rPr lang="en-US" sz="18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90%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1297484"/>
                  </a:ext>
                </a:extLst>
              </a:tr>
              <a:tr h="379939">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1.14 - Patient email is present </a:t>
                      </a:r>
                      <a:r>
                        <a:rPr lang="en-US" sz="18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90%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2082039"/>
                  </a:ext>
                </a:extLst>
              </a:tr>
              <a:tr h="379939">
                <a:tc>
                  <a:txBody>
                    <a:bodyPr/>
                    <a:lstStyle/>
                    <a:p>
                      <a:pPr marL="0" marR="0">
                        <a:lnSpc>
                          <a:spcPct val="107000"/>
                        </a:lnSpc>
                        <a:spcAft>
                          <a:spcPts val="800"/>
                        </a:spcAft>
                        <a:buNone/>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1.15 - Mother’s maiden name is present </a:t>
                      </a:r>
                      <a:r>
                        <a:rPr lang="en-US" sz="180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90% of cases</a:t>
                      </a:r>
                      <a:endParaRPr lang="en-US" sz="18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b="1">
                          <a:effectLst/>
                          <a:latin typeface="Open Sans" panose="020B0606030504020204" pitchFamily="34" charset="0"/>
                          <a:ea typeface="Open Sans" panose="020B0606030504020204" pitchFamily="34" charset="0"/>
                          <a:cs typeface="Times New Roman" panose="02020603050405020304" pitchFamily="18" charset="0"/>
                        </a:rPr>
                        <a:t> </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7622105"/>
                  </a:ext>
                </a:extLst>
              </a:tr>
              <a:tr h="379939">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1.16 - Responsible person’s first name is present </a:t>
                      </a:r>
                      <a:r>
                        <a:rPr lang="en-US" sz="18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90%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X</a:t>
                      </a:r>
                      <a:endParaRPr lang="en-US" sz="1800" b="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788069"/>
                  </a:ext>
                </a:extLst>
              </a:tr>
              <a:tr h="284531">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1.17 - Responsible person’s last name is present </a:t>
                      </a:r>
                      <a:r>
                        <a:rPr lang="en-US" sz="180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in more than 90%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X</a:t>
                      </a:r>
                      <a:endParaRPr lang="en-US" sz="1800" b="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2252055"/>
                  </a:ext>
                </a:extLst>
              </a:tr>
              <a:tr h="379939">
                <a:tc>
                  <a:txBody>
                    <a:bodyPr/>
                    <a:lstStyle/>
                    <a:p>
                      <a:pPr marL="0" marR="0">
                        <a:lnSpc>
                          <a:spcPct val="107000"/>
                        </a:lnSpc>
                        <a:spcAft>
                          <a:spcPts val="800"/>
                        </a:spcAft>
                        <a:buNone/>
                      </a:pP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1.18 - Vaccine administration code is present in more than 99% of cases</a:t>
                      </a:r>
                      <a:endParaRPr lang="en-US" sz="180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X</a:t>
                      </a:r>
                      <a:endParaRPr lang="en-US" sz="1800" b="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800" b="0" dirty="0">
                          <a:solidFill>
                            <a:srgbClr val="000000"/>
                          </a:solidFill>
                          <a:effectLst/>
                          <a:latin typeface="Open Sans" panose="020B0606030504020204" pitchFamily="34" charset="0"/>
                          <a:ea typeface="Open Sans" panose="020B0606030504020204" pitchFamily="34" charset="0"/>
                          <a:cs typeface="Times New Roman" panose="02020603050405020304" pitchFamily="18" charset="0"/>
                        </a:rPr>
                        <a:t>X</a:t>
                      </a:r>
                      <a:endParaRPr lang="en-US" sz="1800" b="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1771436"/>
                  </a:ext>
                </a:extLst>
              </a:tr>
            </a:tbl>
          </a:graphicData>
        </a:graphic>
      </p:graphicFrame>
      <p:sp>
        <p:nvSpPr>
          <p:cNvPr id="2" name="Rectangle 1">
            <a:extLst>
              <a:ext uri="{FF2B5EF4-FFF2-40B4-BE49-F238E27FC236}">
                <a16:creationId xmlns:a16="http://schemas.microsoft.com/office/drawing/2014/main" id="{902D9866-47DA-10BF-E241-5EF7DBC17787}"/>
              </a:ext>
            </a:extLst>
          </p:cNvPr>
          <p:cNvSpPr/>
          <p:nvPr/>
        </p:nvSpPr>
        <p:spPr>
          <a:xfrm>
            <a:off x="9301163" y="2786063"/>
            <a:ext cx="2200275" cy="1800225"/>
          </a:xfrm>
          <a:prstGeom prst="rect">
            <a:avLst/>
          </a:prstGeom>
          <a:solidFill>
            <a:srgbClr val="FF000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Blank = Not Proposed to be Included in Validation</a:t>
            </a:r>
          </a:p>
          <a:p>
            <a:pPr algn="ctr"/>
            <a:r>
              <a:rPr lang="en-US" dirty="0"/>
              <a:t>Remains in Assessment</a:t>
            </a:r>
          </a:p>
        </p:txBody>
      </p:sp>
    </p:spTree>
    <p:extLst>
      <p:ext uri="{BB962C8B-B14F-4D97-AF65-F5344CB8AC3E}">
        <p14:creationId xmlns:p14="http://schemas.microsoft.com/office/powerpoint/2010/main" val="75702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EA56-D9E7-9EAB-5DA4-DA79800A532E}"/>
              </a:ext>
            </a:extLst>
          </p:cNvPr>
          <p:cNvSpPr>
            <a:spLocks noGrp="1"/>
          </p:cNvSpPr>
          <p:nvPr>
            <p:ph type="title"/>
          </p:nvPr>
        </p:nvSpPr>
        <p:spPr/>
        <p:txBody>
          <a:bodyPr/>
          <a:lstStyle/>
          <a:p>
            <a:r>
              <a:rPr lang="en-US" dirty="0"/>
              <a:t>Completeness Measures  Part 3</a:t>
            </a:r>
          </a:p>
        </p:txBody>
      </p:sp>
      <p:graphicFrame>
        <p:nvGraphicFramePr>
          <p:cNvPr id="5" name="Content Placeholder 5">
            <a:extLst>
              <a:ext uri="{FF2B5EF4-FFF2-40B4-BE49-F238E27FC236}">
                <a16:creationId xmlns:a16="http://schemas.microsoft.com/office/drawing/2014/main" id="{BF4F6EF0-0515-9944-6E2C-85BFBCAAE7AE}"/>
              </a:ext>
            </a:extLst>
          </p:cNvPr>
          <p:cNvGraphicFramePr>
            <a:graphicFrameLocks noGrp="1"/>
          </p:cNvGraphicFramePr>
          <p:nvPr>
            <p:ph idx="1"/>
            <p:extLst>
              <p:ext uri="{D42A27DB-BD31-4B8C-83A1-F6EECF244321}">
                <p14:modId xmlns:p14="http://schemas.microsoft.com/office/powerpoint/2010/main" val="3012126789"/>
              </p:ext>
            </p:extLst>
          </p:nvPr>
        </p:nvGraphicFramePr>
        <p:xfrm>
          <a:off x="585788" y="1800225"/>
          <a:ext cx="10915651" cy="3045109"/>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Measure</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dirty="0">
                          <a:effectLst/>
                        </a:rPr>
                        <a:t>Basic Level</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dirty="0">
                          <a:effectLst/>
                        </a:rPr>
                        <a:t>Complete Level</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1.19 - Vaccine administration date is present in more than 99% of cases</a:t>
                      </a:r>
                      <a:endPar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502003120"/>
                  </a:ext>
                </a:extLst>
              </a:tr>
              <a:tr h="284531">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1.20 - Vaccine information source (e.g., Admin/Historical Indicator) is present in more than 99% of cases</a:t>
                      </a:r>
                      <a:endPar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742252055"/>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1.21 - Vaccine lot number is present in more than 99% of cases</a:t>
                      </a:r>
                      <a:endPar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451771436"/>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1.22 - Vaccine lot expiration date is present in more than 99% of cases</a:t>
                      </a:r>
                      <a:endPar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748758713"/>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1.23 - Vaccine eligibility code is present in more than 99% of cases</a:t>
                      </a:r>
                      <a:endPar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2790604611"/>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1.24 - Vaccine funding source is present in more than 99% of cases</a:t>
                      </a:r>
                      <a:endPar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3186934881"/>
                  </a:ext>
                </a:extLst>
              </a:tr>
            </a:tbl>
          </a:graphicData>
        </a:graphic>
      </p:graphicFrame>
      <p:sp>
        <p:nvSpPr>
          <p:cNvPr id="6" name="Rectangle 5">
            <a:extLst>
              <a:ext uri="{FF2B5EF4-FFF2-40B4-BE49-F238E27FC236}">
                <a16:creationId xmlns:a16="http://schemas.microsoft.com/office/drawing/2014/main" id="{D9F43133-E3B8-7A1D-EEF1-9CDBE256EFE9}"/>
              </a:ext>
            </a:extLst>
          </p:cNvPr>
          <p:cNvSpPr/>
          <p:nvPr/>
        </p:nvSpPr>
        <p:spPr>
          <a:xfrm>
            <a:off x="9301164" y="3681413"/>
            <a:ext cx="2200275" cy="1163921"/>
          </a:xfrm>
          <a:prstGeom prst="rect">
            <a:avLst/>
          </a:prstGeom>
          <a:solidFill>
            <a:srgbClr val="FF000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Blank = Not Proposed to be Included in Validation</a:t>
            </a:r>
          </a:p>
        </p:txBody>
      </p:sp>
    </p:spTree>
    <p:extLst>
      <p:ext uri="{BB962C8B-B14F-4D97-AF65-F5344CB8AC3E}">
        <p14:creationId xmlns:p14="http://schemas.microsoft.com/office/powerpoint/2010/main" val="3796404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D96AAC9-320D-49E4-88B4-0E184DE1F823}"/>
              </a:ext>
            </a:extLst>
          </p:cNvPr>
          <p:cNvGrpSpPr/>
          <p:nvPr/>
        </p:nvGrpSpPr>
        <p:grpSpPr>
          <a:xfrm>
            <a:off x="7347266" y="1918393"/>
            <a:ext cx="3593592" cy="3270105"/>
            <a:chOff x="1247481" y="1920732"/>
            <a:chExt cx="3593592" cy="3270105"/>
          </a:xfrm>
        </p:grpSpPr>
        <p:sp>
          <p:nvSpPr>
            <p:cNvPr id="23" name="Oval 22">
              <a:extLst>
                <a:ext uri="{FF2B5EF4-FFF2-40B4-BE49-F238E27FC236}">
                  <a16:creationId xmlns:a16="http://schemas.microsoft.com/office/drawing/2014/main" id="{AE05EE71-B4BF-4515-B793-0E2EA7150F89}"/>
                </a:ext>
              </a:extLst>
            </p:cNvPr>
            <p:cNvSpPr/>
            <p:nvPr/>
          </p:nvSpPr>
          <p:spPr>
            <a:xfrm>
              <a:off x="1879076" y="1920732"/>
              <a:ext cx="2337848" cy="233784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25" name="Graphic 24">
              <a:extLst>
                <a:ext uri="{FF2B5EF4-FFF2-40B4-BE49-F238E27FC236}">
                  <a16:creationId xmlns:a16="http://schemas.microsoft.com/office/drawing/2014/main" id="{B397A82E-452B-47ED-924D-C022909B824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60197" y="2750315"/>
              <a:ext cx="975609" cy="678685"/>
            </a:xfrm>
            <a:prstGeom prst="rect">
              <a:avLst/>
            </a:prstGeom>
          </p:spPr>
        </p:pic>
        <p:sp>
          <p:nvSpPr>
            <p:cNvPr id="26" name="TextBox 25">
              <a:extLst>
                <a:ext uri="{FF2B5EF4-FFF2-40B4-BE49-F238E27FC236}">
                  <a16:creationId xmlns:a16="http://schemas.microsoft.com/office/drawing/2014/main" id="{229D8ABB-232C-4CF2-A3D3-83029DFCD452}"/>
                </a:ext>
              </a:extLst>
            </p:cNvPr>
            <p:cNvSpPr txBox="1"/>
            <p:nvPr/>
          </p:nvSpPr>
          <p:spPr>
            <a:xfrm>
              <a:off x="1247481" y="4486285"/>
              <a:ext cx="3593592" cy="704552"/>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All phone lines</a:t>
              </a:r>
              <a:br>
                <a:rPr kumimoji="0" lang="en-US" sz="1800" b="0" i="0" u="none" strike="noStrike" kern="1200" cap="none" spc="0" normalizeH="0" baseline="0" noProof="0" dirty="0">
                  <a:ln>
                    <a:noFill/>
                  </a:ln>
                  <a:solidFill>
                    <a:prstClr val="black"/>
                  </a:solidFill>
                  <a:effectLst/>
                  <a:uLnTx/>
                  <a:uFillTx/>
                  <a:latin typeface="Open Sans"/>
                  <a:ea typeface="+mn-ea"/>
                  <a:cs typeface="+mn-cs"/>
                </a:rPr>
              </a:br>
              <a:r>
                <a:rPr kumimoji="0" lang="en-US" sz="1800" b="0" i="0" u="none" strike="noStrike" kern="1200" cap="none" spc="0" normalizeH="0" baseline="0" noProof="0" dirty="0">
                  <a:ln>
                    <a:noFill/>
                  </a:ln>
                  <a:solidFill>
                    <a:prstClr val="black"/>
                  </a:solidFill>
                  <a:effectLst/>
                  <a:uLnTx/>
                  <a:uFillTx/>
                  <a:latin typeface="Open Sans"/>
                  <a:ea typeface="+mn-ea"/>
                  <a:cs typeface="+mn-cs"/>
                </a:rPr>
                <a:t>are muted</a:t>
              </a:r>
            </a:p>
          </p:txBody>
        </p:sp>
      </p:grpSp>
      <p:sp>
        <p:nvSpPr>
          <p:cNvPr id="3" name="Slide Number Placeholder 2">
            <a:extLst>
              <a:ext uri="{FF2B5EF4-FFF2-40B4-BE49-F238E27FC236}">
                <a16:creationId xmlns:a16="http://schemas.microsoft.com/office/drawing/2014/main" id="{21954F72-8338-495D-B29D-7A3777BFB120}"/>
              </a:ext>
            </a:extLst>
          </p:cNvPr>
          <p:cNvSpPr>
            <a:spLocks noGrp="1"/>
          </p:cNvSpPr>
          <p:nvPr>
            <p:ph type="sldNum" sz="quarter" idx="12"/>
          </p:nvPr>
        </p:nvSpPr>
        <p:spPr/>
        <p:txBody>
          <a:bodyPr/>
          <a:lstStyle/>
          <a:p>
            <a:fld id="{D36B4717-7A1F-49AD-A875-835CE120619F}" type="slidenum">
              <a:rPr lang="en-US" smtClean="0"/>
              <a:t>3</a:t>
            </a:fld>
            <a:endParaRPr lang="en-US" dirty="0"/>
          </a:p>
        </p:txBody>
      </p:sp>
      <p:grpSp>
        <p:nvGrpSpPr>
          <p:cNvPr id="22" name="Group 21">
            <a:extLst>
              <a:ext uri="{FF2B5EF4-FFF2-40B4-BE49-F238E27FC236}">
                <a16:creationId xmlns:a16="http://schemas.microsoft.com/office/drawing/2014/main" id="{D60E6650-C5F6-0648-8EAB-69C8B028477F}"/>
              </a:ext>
            </a:extLst>
          </p:cNvPr>
          <p:cNvGrpSpPr/>
          <p:nvPr/>
        </p:nvGrpSpPr>
        <p:grpSpPr>
          <a:xfrm>
            <a:off x="1251142" y="1918393"/>
            <a:ext cx="3593715" cy="3585897"/>
            <a:chOff x="7350804" y="1920732"/>
            <a:chExt cx="3593715" cy="3585897"/>
          </a:xfrm>
        </p:grpSpPr>
        <p:sp>
          <p:nvSpPr>
            <p:cNvPr id="6" name="Oval 5">
              <a:extLst>
                <a:ext uri="{FF2B5EF4-FFF2-40B4-BE49-F238E27FC236}">
                  <a16:creationId xmlns:a16="http://schemas.microsoft.com/office/drawing/2014/main" id="{B736E788-9DDC-FA40-ACA3-4FEDBBD437D2}"/>
                </a:ext>
              </a:extLst>
            </p:cNvPr>
            <p:cNvSpPr/>
            <p:nvPr/>
          </p:nvSpPr>
          <p:spPr>
            <a:xfrm>
              <a:off x="7975076" y="1920732"/>
              <a:ext cx="2337848" cy="233784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1" name="Graphic 10">
              <a:extLst>
                <a:ext uri="{FF2B5EF4-FFF2-40B4-BE49-F238E27FC236}">
                  <a16:creationId xmlns:a16="http://schemas.microsoft.com/office/drawing/2014/main" id="{EE0993A0-3B29-1741-BFF8-F6D6BB7E08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7711" y="2562508"/>
              <a:ext cx="632578" cy="1054297"/>
            </a:xfrm>
            <a:prstGeom prst="rect">
              <a:avLst/>
            </a:prstGeom>
          </p:spPr>
        </p:pic>
        <p:sp>
          <p:nvSpPr>
            <p:cNvPr id="13" name="TextBox 12">
              <a:extLst>
                <a:ext uri="{FF2B5EF4-FFF2-40B4-BE49-F238E27FC236}">
                  <a16:creationId xmlns:a16="http://schemas.microsoft.com/office/drawing/2014/main" id="{A44F090C-214D-CB43-8712-17A7D928EED1}"/>
                </a:ext>
              </a:extLst>
            </p:cNvPr>
            <p:cNvSpPr txBox="1"/>
            <p:nvPr/>
          </p:nvSpPr>
          <p:spPr>
            <a:xfrm>
              <a:off x="7350804" y="4486285"/>
              <a:ext cx="3593715" cy="10203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This meeting is being recorded and will be posted in the </a:t>
              </a:r>
              <a:br>
                <a:rPr kumimoji="0" lang="en-US" sz="1800" b="0" i="0" u="none" strike="noStrike" kern="1200" cap="none" spc="0" normalizeH="0" baseline="0" noProof="0" dirty="0">
                  <a:ln>
                    <a:noFill/>
                  </a:ln>
                  <a:solidFill>
                    <a:prstClr val="black"/>
                  </a:solidFill>
                  <a:effectLst/>
                  <a:uLnTx/>
                  <a:uFillTx/>
                  <a:latin typeface="Open Sans"/>
                  <a:ea typeface="+mn-ea"/>
                  <a:cs typeface="+mn-cs"/>
                </a:rPr>
              </a:br>
              <a:r>
                <a:rPr kumimoji="0" lang="en-US" sz="1800" b="0" i="0" u="none" strike="noStrike" kern="1200" cap="none" spc="0" normalizeH="0" baseline="0" noProof="0" dirty="0">
                  <a:ln>
                    <a:noFill/>
                  </a:ln>
                  <a:solidFill>
                    <a:prstClr val="black"/>
                  </a:solidFill>
                  <a:effectLst/>
                  <a:uLnTx/>
                  <a:uFillTx/>
                  <a:latin typeface="Open Sans"/>
                  <a:ea typeface="+mn-ea"/>
                  <a:cs typeface="+mn-cs"/>
                </a:rPr>
                <a:t>AIRA repository</a:t>
              </a:r>
            </a:p>
          </p:txBody>
        </p:sp>
      </p:grpSp>
      <p:cxnSp>
        <p:nvCxnSpPr>
          <p:cNvPr id="16" name="Straight Connector 15">
            <a:extLst>
              <a:ext uri="{FF2B5EF4-FFF2-40B4-BE49-F238E27FC236}">
                <a16:creationId xmlns:a16="http://schemas.microsoft.com/office/drawing/2014/main" id="{09DEAAE6-509E-C84F-B560-EB2D3AEC7AAB}"/>
              </a:ext>
            </a:extLst>
          </p:cNvPr>
          <p:cNvCxnSpPr>
            <a:cxnSpLocks/>
          </p:cNvCxnSpPr>
          <p:nvPr/>
        </p:nvCxnSpPr>
        <p:spPr>
          <a:xfrm>
            <a:off x="6096000" y="1920732"/>
            <a:ext cx="0" cy="3602007"/>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EB1FEA3-AE39-EA44-A038-CAA858DBB996}"/>
              </a:ext>
            </a:extLst>
          </p:cNvPr>
          <p:cNvSpPr/>
          <p:nvPr/>
        </p:nvSpPr>
        <p:spPr>
          <a:xfrm>
            <a:off x="1879076" y="1918393"/>
            <a:ext cx="2337848" cy="2337848"/>
          </a:xfrm>
          <a:prstGeom prst="ellipse">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Oval 26">
            <a:extLst>
              <a:ext uri="{FF2B5EF4-FFF2-40B4-BE49-F238E27FC236}">
                <a16:creationId xmlns:a16="http://schemas.microsoft.com/office/drawing/2014/main" id="{1E653F1B-373E-AD44-99A8-8BE364B57F11}"/>
              </a:ext>
            </a:extLst>
          </p:cNvPr>
          <p:cNvSpPr/>
          <p:nvPr/>
        </p:nvSpPr>
        <p:spPr>
          <a:xfrm>
            <a:off x="7975076" y="1918393"/>
            <a:ext cx="2337848" cy="2337848"/>
          </a:xfrm>
          <a:prstGeom prst="ellipse">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736794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FF395-EF22-5B27-92F5-8549E3274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61FC3-955A-60D7-3022-5B56CDCAF632}"/>
              </a:ext>
            </a:extLst>
          </p:cNvPr>
          <p:cNvSpPr>
            <a:spLocks noGrp="1"/>
          </p:cNvSpPr>
          <p:nvPr>
            <p:ph type="title"/>
          </p:nvPr>
        </p:nvSpPr>
        <p:spPr/>
        <p:txBody>
          <a:bodyPr/>
          <a:lstStyle/>
          <a:p>
            <a:r>
              <a:rPr lang="en-US" dirty="0"/>
              <a:t>Validity Measures Part 1 </a:t>
            </a:r>
          </a:p>
        </p:txBody>
      </p:sp>
      <p:graphicFrame>
        <p:nvGraphicFramePr>
          <p:cNvPr id="4" name="Content Placeholder 5">
            <a:extLst>
              <a:ext uri="{FF2B5EF4-FFF2-40B4-BE49-F238E27FC236}">
                <a16:creationId xmlns:a16="http://schemas.microsoft.com/office/drawing/2014/main" id="{C1E8F6E6-A6CC-2436-7BF3-4DEB3BB50519}"/>
              </a:ext>
            </a:extLst>
          </p:cNvPr>
          <p:cNvGraphicFramePr>
            <a:graphicFrameLocks noGrp="1"/>
          </p:cNvGraphicFramePr>
          <p:nvPr>
            <p:ph idx="1"/>
            <p:extLst>
              <p:ext uri="{D42A27DB-BD31-4B8C-83A1-F6EECF244321}">
                <p14:modId xmlns:p14="http://schemas.microsoft.com/office/powerpoint/2010/main" val="133023388"/>
              </p:ext>
            </p:extLst>
          </p:nvPr>
        </p:nvGraphicFramePr>
        <p:xfrm>
          <a:off x="585788" y="1800225"/>
          <a:ext cx="10915651" cy="4196120"/>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a:t>
                      </a:r>
                      <a:r>
                        <a:rPr lang="en-US" sz="1800" b="1" dirty="0">
                          <a:effectLst/>
                        </a:rPr>
                        <a:t> Measure</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b="1" dirty="0">
                          <a:effectLst/>
                        </a:rPr>
                        <a:t>Basic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b="1" dirty="0">
                          <a:effectLst/>
                        </a:rPr>
                        <a:t>Complete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2.01 - Patients born on the first of the month do not exceed uniform distribution of birth dates of less than 4%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502003120"/>
                  </a:ext>
                </a:extLst>
              </a:tr>
              <a:tr h="284531">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2.02 - Patients born on the 15th of the month do not exceed uniform distribution of birth dates of less than 4%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742252055"/>
                  </a:ext>
                </a:extLst>
              </a:tr>
              <a:tr h="379939">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2.03 - Patients born on the last day of the month do not exceed uniform distribution of birth dates of less than 4%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451771436"/>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2.04 - Patient has more vaccinations than expected in less than 1% of cases</a:t>
                      </a:r>
                    </a:p>
                  </a:txBody>
                  <a:tcPr marL="68580" marR="68580" marT="0" marB="0"/>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1748758713"/>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2.05 - Vaccine administration date is after vaccine lot expiration date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2790604611"/>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2.06 - Vaccine administration date is before birth date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186934881"/>
                  </a:ext>
                </a:extLst>
              </a:tr>
              <a:tr h="379939">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2.07 - Vaccine administration dates on the first day of the month do not exceed normal distribution of administration dates of less than 4%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447213755"/>
                  </a:ext>
                </a:extLst>
              </a:tr>
            </a:tbl>
          </a:graphicData>
        </a:graphic>
      </p:graphicFrame>
      <p:sp>
        <p:nvSpPr>
          <p:cNvPr id="6" name="Rectangle 5">
            <a:extLst>
              <a:ext uri="{FF2B5EF4-FFF2-40B4-BE49-F238E27FC236}">
                <a16:creationId xmlns:a16="http://schemas.microsoft.com/office/drawing/2014/main" id="{2B5E23DA-3038-0449-6AA7-48CEB6838016}"/>
              </a:ext>
            </a:extLst>
          </p:cNvPr>
          <p:cNvSpPr/>
          <p:nvPr/>
        </p:nvSpPr>
        <p:spPr>
          <a:xfrm>
            <a:off x="9301164" y="4510089"/>
            <a:ext cx="2200275" cy="500062"/>
          </a:xfrm>
          <a:prstGeom prst="rect">
            <a:avLst/>
          </a:prstGeom>
          <a:solidFill>
            <a:srgbClr val="FF000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Blank = Not Proposed to be Included in Validation</a:t>
            </a:r>
          </a:p>
        </p:txBody>
      </p:sp>
    </p:spTree>
    <p:extLst>
      <p:ext uri="{BB962C8B-B14F-4D97-AF65-F5344CB8AC3E}">
        <p14:creationId xmlns:p14="http://schemas.microsoft.com/office/powerpoint/2010/main" val="4255143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AF42-AD64-9FA5-48C5-41E3DD4B34FC}"/>
              </a:ext>
            </a:extLst>
          </p:cNvPr>
          <p:cNvSpPr>
            <a:spLocks noGrp="1"/>
          </p:cNvSpPr>
          <p:nvPr>
            <p:ph type="title"/>
          </p:nvPr>
        </p:nvSpPr>
        <p:spPr/>
        <p:txBody>
          <a:bodyPr/>
          <a:lstStyle/>
          <a:p>
            <a:r>
              <a:rPr lang="en-US" dirty="0"/>
              <a:t>Validity Measures Part 2 </a:t>
            </a:r>
          </a:p>
        </p:txBody>
      </p:sp>
      <p:graphicFrame>
        <p:nvGraphicFramePr>
          <p:cNvPr id="4" name="Content Placeholder 5">
            <a:extLst>
              <a:ext uri="{FF2B5EF4-FFF2-40B4-BE49-F238E27FC236}">
                <a16:creationId xmlns:a16="http://schemas.microsoft.com/office/drawing/2014/main" id="{C170A065-9556-E957-9E8C-E7E28FD5ED1E}"/>
              </a:ext>
            </a:extLst>
          </p:cNvPr>
          <p:cNvGraphicFramePr>
            <a:graphicFrameLocks noGrp="1"/>
          </p:cNvGraphicFramePr>
          <p:nvPr>
            <p:ph idx="1"/>
            <p:extLst>
              <p:ext uri="{D42A27DB-BD31-4B8C-83A1-F6EECF244321}">
                <p14:modId xmlns:p14="http://schemas.microsoft.com/office/powerpoint/2010/main" val="3664737303"/>
              </p:ext>
            </p:extLst>
          </p:nvPr>
        </p:nvGraphicFramePr>
        <p:xfrm>
          <a:off x="585788" y="1800225"/>
          <a:ext cx="10915651" cy="4003352"/>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a:t>
                      </a:r>
                      <a:r>
                        <a:rPr lang="en-US" sz="1800" b="1" dirty="0">
                          <a:effectLst/>
                        </a:rPr>
                        <a:t> Measure</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b="1" dirty="0">
                          <a:effectLst/>
                        </a:rPr>
                        <a:t>Basic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b="1" dirty="0">
                          <a:effectLst/>
                        </a:rPr>
                        <a:t>Complete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2.08 - Vaccine administration dates on the 15th of the month do not exceed uniform distribution of administration dates of less than 4%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502003120"/>
                  </a:ext>
                </a:extLst>
              </a:tr>
              <a:tr h="284531">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2.09 - Vaccine administration dates on the last day of the month do not exceed uniform distribution of administration dates of less than 4%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742252055"/>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2.10 - Vaccine administration code was administered at an improbable age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451771436"/>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2.11 - Vaccine administration code is not specific for administered vaccination event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1748758713"/>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2.12 - Vaccine lot number has an invalid prefix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790604611"/>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2.13 - Vaccine lot number has an invalid infix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186934881"/>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2.14 - Vaccine lot number has an invalid suffix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447213755"/>
                  </a:ext>
                </a:extLst>
              </a:tr>
            </a:tbl>
          </a:graphicData>
        </a:graphic>
      </p:graphicFrame>
    </p:spTree>
    <p:extLst>
      <p:ext uri="{BB962C8B-B14F-4D97-AF65-F5344CB8AC3E}">
        <p14:creationId xmlns:p14="http://schemas.microsoft.com/office/powerpoint/2010/main" val="2060520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18021-1158-B7D5-5F59-5FF654E89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F5EBE-0DF7-7F47-2E86-4DCCFAE4C01A}"/>
              </a:ext>
            </a:extLst>
          </p:cNvPr>
          <p:cNvSpPr>
            <a:spLocks noGrp="1"/>
          </p:cNvSpPr>
          <p:nvPr>
            <p:ph type="title"/>
          </p:nvPr>
        </p:nvSpPr>
        <p:spPr/>
        <p:txBody>
          <a:bodyPr/>
          <a:lstStyle/>
          <a:p>
            <a:r>
              <a:rPr lang="en-US" dirty="0"/>
              <a:t>Validity Measures Part 3 </a:t>
            </a:r>
          </a:p>
        </p:txBody>
      </p:sp>
      <p:graphicFrame>
        <p:nvGraphicFramePr>
          <p:cNvPr id="4" name="Content Placeholder 5">
            <a:extLst>
              <a:ext uri="{FF2B5EF4-FFF2-40B4-BE49-F238E27FC236}">
                <a16:creationId xmlns:a16="http://schemas.microsoft.com/office/drawing/2014/main" id="{8342FB12-22DF-D5BB-3C2E-4C5EB5A4BF6A}"/>
              </a:ext>
            </a:extLst>
          </p:cNvPr>
          <p:cNvGraphicFramePr>
            <a:graphicFrameLocks noGrp="1"/>
          </p:cNvGraphicFramePr>
          <p:nvPr>
            <p:ph idx="1"/>
            <p:extLst>
              <p:ext uri="{D42A27DB-BD31-4B8C-83A1-F6EECF244321}">
                <p14:modId xmlns:p14="http://schemas.microsoft.com/office/powerpoint/2010/main" val="1265501907"/>
              </p:ext>
            </p:extLst>
          </p:nvPr>
        </p:nvGraphicFramePr>
        <p:xfrm>
          <a:off x="585788" y="1800225"/>
          <a:ext cx="10915651" cy="2949701"/>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a:t>
                      </a:r>
                      <a:r>
                        <a:rPr lang="en-US" sz="1800" b="1" dirty="0">
                          <a:effectLst/>
                        </a:rPr>
                        <a:t> Measure</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b="1" dirty="0">
                          <a:effectLst/>
                        </a:rPr>
                        <a:t>Basic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b="1" dirty="0">
                          <a:effectLst/>
                        </a:rPr>
                        <a:t>Complete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2.15 - Vaccine lot number contains at least one invalid character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502003120"/>
                  </a:ext>
                </a:extLst>
              </a:tr>
              <a:tr h="284531">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2.16 - Vaccine lot number is too short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742252055"/>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2.17 - Vaccine administration code is unrecognized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451771436"/>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2.18 - Vaccine manufacturer is unrecognized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1748758713"/>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2.19 - Vaccine administration route is unrecognized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2790604611"/>
                  </a:ext>
                </a:extLst>
              </a:tr>
              <a:tr h="379939">
                <a:tc>
                  <a:txBody>
                    <a:bodyPr/>
                    <a:lstStyle/>
                    <a:p>
                      <a:pPr marL="0" marR="0">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2.20 - Vaccine body site is unrecognized in less than 1% of cases</a:t>
                      </a:r>
                    </a:p>
                  </a:txBody>
                  <a:tcPr marL="68580" marR="68580" marT="0" marB="0"/>
                </a:tc>
                <a:tc>
                  <a:txBody>
                    <a:bodyPr/>
                    <a:lstStyle/>
                    <a:p>
                      <a:pPr marL="0" marR="0" algn="ctr">
                        <a:lnSpc>
                          <a:spcPct val="107000"/>
                        </a:lnSpc>
                        <a:spcAft>
                          <a:spcPts val="800"/>
                        </a:spcAft>
                        <a:buNone/>
                      </a:pPr>
                      <a:r>
                        <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 </a:t>
                      </a:r>
                    </a:p>
                  </a:txBody>
                  <a:tcPr marL="68580" marR="68580" marT="0" marB="0"/>
                </a:tc>
                <a:tc>
                  <a:txBody>
                    <a:bodyPr/>
                    <a:lstStyle/>
                    <a:p>
                      <a:pPr marL="0" marR="0" algn="ctr">
                        <a:lnSpc>
                          <a:spcPct val="107000"/>
                        </a:lnSpc>
                        <a:spcAft>
                          <a:spcPts val="800"/>
                        </a:spcAft>
                        <a:buNone/>
                      </a:pPr>
                      <a:r>
                        <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rPr>
                        <a:t>X</a:t>
                      </a:r>
                    </a:p>
                  </a:txBody>
                  <a:tcPr marL="68580" marR="68580" marT="0" marB="0"/>
                </a:tc>
                <a:extLst>
                  <a:ext uri="{0D108BD9-81ED-4DB2-BD59-A6C34878D82A}">
                    <a16:rowId xmlns:a16="http://schemas.microsoft.com/office/drawing/2014/main" val="3186934881"/>
                  </a:ext>
                </a:extLst>
              </a:tr>
            </a:tbl>
          </a:graphicData>
        </a:graphic>
      </p:graphicFrame>
    </p:spTree>
    <p:extLst>
      <p:ext uri="{BB962C8B-B14F-4D97-AF65-F5344CB8AC3E}">
        <p14:creationId xmlns:p14="http://schemas.microsoft.com/office/powerpoint/2010/main" val="3462627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9313-44F3-8CC2-3617-7012E8030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68D44-F089-9DB2-464B-E1EDAA469635}"/>
              </a:ext>
            </a:extLst>
          </p:cNvPr>
          <p:cNvSpPr>
            <a:spLocks noGrp="1"/>
          </p:cNvSpPr>
          <p:nvPr>
            <p:ph type="title"/>
          </p:nvPr>
        </p:nvSpPr>
        <p:spPr/>
        <p:txBody>
          <a:bodyPr/>
          <a:lstStyle/>
          <a:p>
            <a:r>
              <a:rPr lang="en-US"/>
              <a:t>Timeliness Measure</a:t>
            </a:r>
            <a:endParaRPr lang="en-US" dirty="0"/>
          </a:p>
        </p:txBody>
      </p:sp>
      <p:graphicFrame>
        <p:nvGraphicFramePr>
          <p:cNvPr id="4" name="Content Placeholder 5">
            <a:extLst>
              <a:ext uri="{FF2B5EF4-FFF2-40B4-BE49-F238E27FC236}">
                <a16:creationId xmlns:a16="http://schemas.microsoft.com/office/drawing/2014/main" id="{39663DBF-2781-614E-4684-03AF920E6102}"/>
              </a:ext>
            </a:extLst>
          </p:cNvPr>
          <p:cNvGraphicFramePr>
            <a:graphicFrameLocks noGrp="1"/>
          </p:cNvGraphicFramePr>
          <p:nvPr>
            <p:ph idx="1"/>
            <p:extLst>
              <p:ext uri="{D42A27DB-BD31-4B8C-83A1-F6EECF244321}">
                <p14:modId xmlns:p14="http://schemas.microsoft.com/office/powerpoint/2010/main" val="996551998"/>
              </p:ext>
            </p:extLst>
          </p:nvPr>
        </p:nvGraphicFramePr>
        <p:xfrm>
          <a:off x="585788" y="1800225"/>
          <a:ext cx="10915651" cy="1145414"/>
        </p:xfrm>
        <a:graphic>
          <a:graphicData uri="http://schemas.openxmlformats.org/drawingml/2006/table">
            <a:tbl>
              <a:tblPr firstRow="1" bandRow="1">
                <a:tableStyleId>{5C22544A-7EE6-4342-B048-85BDC9FD1C3A}</a:tableStyleId>
              </a:tblPr>
              <a:tblGrid>
                <a:gridCol w="8683032">
                  <a:extLst>
                    <a:ext uri="{9D8B030D-6E8A-4147-A177-3AD203B41FA5}">
                      <a16:colId xmlns:a16="http://schemas.microsoft.com/office/drawing/2014/main" val="1786824411"/>
                    </a:ext>
                  </a:extLst>
                </a:gridCol>
                <a:gridCol w="911043">
                  <a:extLst>
                    <a:ext uri="{9D8B030D-6E8A-4147-A177-3AD203B41FA5}">
                      <a16:colId xmlns:a16="http://schemas.microsoft.com/office/drawing/2014/main" val="2772267314"/>
                    </a:ext>
                  </a:extLst>
                </a:gridCol>
                <a:gridCol w="1321576">
                  <a:extLst>
                    <a:ext uri="{9D8B030D-6E8A-4147-A177-3AD203B41FA5}">
                      <a16:colId xmlns:a16="http://schemas.microsoft.com/office/drawing/2014/main" val="838543479"/>
                    </a:ext>
                  </a:extLst>
                </a:gridCol>
              </a:tblGrid>
              <a:tr h="495702">
                <a:tc>
                  <a:txBody>
                    <a:bodyPr/>
                    <a:lstStyle/>
                    <a:p>
                      <a:pPr marL="0" marR="0" algn="ctr">
                        <a:lnSpc>
                          <a:spcPct val="107000"/>
                        </a:lnSpc>
                        <a:spcAft>
                          <a:spcPts val="600"/>
                        </a:spcAft>
                        <a:buNone/>
                      </a:pPr>
                      <a:r>
                        <a:rPr lang="en-US" sz="1800" dirty="0">
                          <a:effectLst/>
                        </a:rPr>
                        <a:t>Approved Assessment </a:t>
                      </a:r>
                      <a:r>
                        <a:rPr lang="en-US" sz="1800" b="1" dirty="0">
                          <a:effectLst/>
                        </a:rPr>
                        <a:t> Measure</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nSpc>
                          <a:spcPct val="107000"/>
                        </a:lnSpc>
                        <a:spcAft>
                          <a:spcPts val="600"/>
                        </a:spcAft>
                        <a:buNone/>
                      </a:pPr>
                      <a:r>
                        <a:rPr lang="en-US" sz="1800" b="1" dirty="0">
                          <a:effectLst/>
                        </a:rPr>
                        <a:t>Basic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600"/>
                        </a:spcAft>
                        <a:buNone/>
                      </a:pPr>
                      <a:r>
                        <a:rPr lang="en-US" sz="1800" b="1" dirty="0">
                          <a:effectLst/>
                        </a:rPr>
                        <a:t>Complete Level</a:t>
                      </a:r>
                      <a:endParaRPr lang="en-US" sz="2400" b="1" dirty="0">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29598"/>
                  </a:ext>
                </a:extLst>
              </a:tr>
              <a:tr h="379939">
                <a:tc>
                  <a:txBody>
                    <a:bodyPr/>
                    <a:lstStyle/>
                    <a:p>
                      <a:pPr marL="0" marR="0">
                        <a:lnSpc>
                          <a:spcPct val="107000"/>
                        </a:lnSpc>
                        <a:spcAft>
                          <a:spcPts val="800"/>
                        </a:spcAft>
                        <a:buNone/>
                      </a:pPr>
                      <a:r>
                        <a:rPr lang="en-US" sz="1800" kern="1200" dirty="0">
                          <a:solidFill>
                            <a:schemeClr val="dk1"/>
                          </a:solidFill>
                          <a:effectLst/>
                          <a:latin typeface="+mn-lt"/>
                          <a:ea typeface="+mn-ea"/>
                          <a:cs typeface="+mn-cs"/>
                        </a:rPr>
                        <a:t>3.01 - Administered vaccination events are entered into the IIS within one calendar day from administration date in more than 95% of cases</a:t>
                      </a:r>
                      <a:endPar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endParaRPr lang="en-US" sz="1800" b="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endParaRPr lang="en-US" sz="1800" b="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003120"/>
                  </a:ext>
                </a:extLst>
              </a:tr>
            </a:tbl>
          </a:graphicData>
        </a:graphic>
      </p:graphicFrame>
      <p:sp>
        <p:nvSpPr>
          <p:cNvPr id="3" name="Rectangle 2">
            <a:extLst>
              <a:ext uri="{FF2B5EF4-FFF2-40B4-BE49-F238E27FC236}">
                <a16:creationId xmlns:a16="http://schemas.microsoft.com/office/drawing/2014/main" id="{9AA8B41E-0CA0-817F-94CA-5C31D292F8DA}"/>
              </a:ext>
            </a:extLst>
          </p:cNvPr>
          <p:cNvSpPr/>
          <p:nvPr/>
        </p:nvSpPr>
        <p:spPr>
          <a:xfrm>
            <a:off x="9301164" y="2445577"/>
            <a:ext cx="2200275" cy="500062"/>
          </a:xfrm>
          <a:prstGeom prst="rect">
            <a:avLst/>
          </a:prstGeom>
          <a:solidFill>
            <a:srgbClr val="FF000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Blank = Not Proposed to be Included in Validation</a:t>
            </a:r>
          </a:p>
        </p:txBody>
      </p:sp>
    </p:spTree>
    <p:extLst>
      <p:ext uri="{BB962C8B-B14F-4D97-AF65-F5344CB8AC3E}">
        <p14:creationId xmlns:p14="http://schemas.microsoft.com/office/powerpoint/2010/main" val="349972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EC2E-4829-9750-1E35-5A9ACF19AAD6}"/>
              </a:ext>
            </a:extLst>
          </p:cNvPr>
          <p:cNvSpPr>
            <a:spLocks noGrp="1"/>
          </p:cNvSpPr>
          <p:nvPr>
            <p:ph type="title"/>
          </p:nvPr>
        </p:nvSpPr>
        <p:spPr/>
        <p:txBody>
          <a:bodyPr>
            <a:normAutofit fontScale="90000"/>
          </a:bodyPr>
          <a:lstStyle/>
          <a:p>
            <a:r>
              <a:rPr lang="en-US" dirty="0"/>
              <a:t>2025</a:t>
            </a:r>
            <a:br>
              <a:rPr lang="en-US" dirty="0"/>
            </a:br>
            <a:r>
              <a:rPr lang="en-US" dirty="0"/>
              <a:t>Summary </a:t>
            </a:r>
            <a:br>
              <a:rPr lang="en-US" dirty="0"/>
            </a:br>
            <a:r>
              <a:rPr lang="en-US" dirty="0"/>
              <a:t>Data</a:t>
            </a:r>
          </a:p>
        </p:txBody>
      </p:sp>
      <p:sp>
        <p:nvSpPr>
          <p:cNvPr id="3" name="Content Placeholder 2">
            <a:extLst>
              <a:ext uri="{FF2B5EF4-FFF2-40B4-BE49-F238E27FC236}">
                <a16:creationId xmlns:a16="http://schemas.microsoft.com/office/drawing/2014/main" id="{C8BA93C6-653C-DC1A-AC9A-9D488921C9BC}"/>
              </a:ext>
            </a:extLst>
          </p:cNvPr>
          <p:cNvSpPr>
            <a:spLocks noGrp="1"/>
          </p:cNvSpPr>
          <p:nvPr>
            <p:ph idx="1"/>
          </p:nvPr>
        </p:nvSpPr>
        <p:spPr>
          <a:xfrm>
            <a:off x="838200" y="1825625"/>
            <a:ext cx="4475480" cy="4351338"/>
          </a:xfrm>
        </p:spPr>
        <p:txBody>
          <a:bodyPr>
            <a:normAutofit lnSpcReduction="10000"/>
          </a:bodyPr>
          <a:lstStyle/>
          <a:p>
            <a:r>
              <a:rPr lang="en-US" dirty="0"/>
              <a:t>30 IIS = participated since 2023</a:t>
            </a:r>
          </a:p>
          <a:p>
            <a:endParaRPr lang="en-US" dirty="0"/>
          </a:p>
          <a:p>
            <a:r>
              <a:rPr lang="en-US" dirty="0"/>
              <a:t>25 IIS = participated in 2025</a:t>
            </a:r>
          </a:p>
          <a:p>
            <a:endParaRPr lang="en-US" dirty="0"/>
          </a:p>
          <a:p>
            <a:pPr marL="228600" indent="0">
              <a:buNone/>
            </a:pPr>
            <a:r>
              <a:rPr lang="en-US" dirty="0"/>
              <a:t>     Basic</a:t>
            </a:r>
          </a:p>
          <a:p>
            <a:pPr marL="228600" indent="0">
              <a:buNone/>
            </a:pPr>
            <a:r>
              <a:rPr lang="en-US" dirty="0"/>
              <a:t>      </a:t>
            </a:r>
          </a:p>
          <a:p>
            <a:pPr marL="228600" indent="0">
              <a:buNone/>
            </a:pPr>
            <a:r>
              <a:rPr lang="en-US" dirty="0"/>
              <a:t>      Complete</a:t>
            </a:r>
          </a:p>
          <a:p>
            <a:pPr marL="228600" indent="0">
              <a:buNone/>
            </a:pPr>
            <a:r>
              <a:rPr lang="en-US" dirty="0"/>
              <a:t>     </a:t>
            </a:r>
          </a:p>
          <a:p>
            <a:endParaRPr lang="en-US" dirty="0"/>
          </a:p>
        </p:txBody>
      </p:sp>
      <p:graphicFrame>
        <p:nvGraphicFramePr>
          <p:cNvPr id="5" name="Chart 4">
            <a:extLst>
              <a:ext uri="{FF2B5EF4-FFF2-40B4-BE49-F238E27FC236}">
                <a16:creationId xmlns:a16="http://schemas.microsoft.com/office/drawing/2014/main" id="{3003F8FF-2F82-4525-B903-5B5B09CC30E2}"/>
              </a:ext>
            </a:extLst>
          </p:cNvPr>
          <p:cNvGraphicFramePr/>
          <p:nvPr>
            <p:extLst>
              <p:ext uri="{D42A27DB-BD31-4B8C-83A1-F6EECF244321}">
                <p14:modId xmlns:p14="http://schemas.microsoft.com/office/powerpoint/2010/main" val="553539105"/>
              </p:ext>
            </p:extLst>
          </p:nvPr>
        </p:nvGraphicFramePr>
        <p:xfrm>
          <a:off x="4540092" y="364740"/>
          <a:ext cx="5869940" cy="570547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7F6EC717-BDC5-0FC4-88DE-E2BC858688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2837" y="4963784"/>
            <a:ext cx="221615" cy="228600"/>
          </a:xfrm>
          <a:prstGeom prst="rect">
            <a:avLst/>
          </a:prstGeom>
        </p:spPr>
      </p:pic>
      <p:pic>
        <p:nvPicPr>
          <p:cNvPr id="8" name="Picture 7">
            <a:extLst>
              <a:ext uri="{FF2B5EF4-FFF2-40B4-BE49-F238E27FC236}">
                <a16:creationId xmlns:a16="http://schemas.microsoft.com/office/drawing/2014/main" id="{96B5145B-9732-DCB9-2FA5-E8BF9186B22A}"/>
              </a:ext>
            </a:extLst>
          </p:cNvPr>
          <p:cNvPicPr>
            <a:picLocks noChangeAspect="1"/>
          </p:cNvPicPr>
          <p:nvPr/>
        </p:nvPicPr>
        <p:blipFill>
          <a:blip r:embed="rId5"/>
          <a:stretch>
            <a:fillRect/>
          </a:stretch>
        </p:blipFill>
        <p:spPr>
          <a:xfrm>
            <a:off x="1109662" y="4125919"/>
            <a:ext cx="224790" cy="228600"/>
          </a:xfrm>
          <a:prstGeom prst="rect">
            <a:avLst/>
          </a:prstGeom>
        </p:spPr>
      </p:pic>
      <p:pic>
        <p:nvPicPr>
          <p:cNvPr id="10" name="Picture 9">
            <a:extLst>
              <a:ext uri="{FF2B5EF4-FFF2-40B4-BE49-F238E27FC236}">
                <a16:creationId xmlns:a16="http://schemas.microsoft.com/office/drawing/2014/main" id="{C739350F-0A2F-1511-F85A-E8DF76ECFD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576278"/>
            <a:ext cx="221615" cy="228600"/>
          </a:xfrm>
          <a:prstGeom prst="rect">
            <a:avLst/>
          </a:prstGeom>
        </p:spPr>
      </p:pic>
      <p:pic>
        <p:nvPicPr>
          <p:cNvPr id="11" name="Picture 10">
            <a:extLst>
              <a:ext uri="{FF2B5EF4-FFF2-40B4-BE49-F238E27FC236}">
                <a16:creationId xmlns:a16="http://schemas.microsoft.com/office/drawing/2014/main" id="{69DBBB13-10FE-C509-210A-4A038FF9367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1027906"/>
            <a:ext cx="221615" cy="228600"/>
          </a:xfrm>
          <a:prstGeom prst="rect">
            <a:avLst/>
          </a:prstGeom>
        </p:spPr>
      </p:pic>
      <p:pic>
        <p:nvPicPr>
          <p:cNvPr id="12" name="Picture 11">
            <a:extLst>
              <a:ext uri="{FF2B5EF4-FFF2-40B4-BE49-F238E27FC236}">
                <a16:creationId xmlns:a16="http://schemas.microsoft.com/office/drawing/2014/main" id="{7CA7AB42-8E28-2504-7E25-2FB39B365B5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1470248"/>
            <a:ext cx="221615" cy="228600"/>
          </a:xfrm>
          <a:prstGeom prst="rect">
            <a:avLst/>
          </a:prstGeom>
        </p:spPr>
      </p:pic>
      <p:pic>
        <p:nvPicPr>
          <p:cNvPr id="13" name="Picture 12">
            <a:extLst>
              <a:ext uri="{FF2B5EF4-FFF2-40B4-BE49-F238E27FC236}">
                <a16:creationId xmlns:a16="http://schemas.microsoft.com/office/drawing/2014/main" id="{0257839E-D996-5627-7A92-131D406122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1899676"/>
            <a:ext cx="221615" cy="228600"/>
          </a:xfrm>
          <a:prstGeom prst="rect">
            <a:avLst/>
          </a:prstGeom>
        </p:spPr>
      </p:pic>
      <p:pic>
        <p:nvPicPr>
          <p:cNvPr id="14" name="Picture 13">
            <a:extLst>
              <a:ext uri="{FF2B5EF4-FFF2-40B4-BE49-F238E27FC236}">
                <a16:creationId xmlns:a16="http://schemas.microsoft.com/office/drawing/2014/main" id="{D2984D06-3072-28EA-22CD-F55BEF137DA9}"/>
              </a:ext>
            </a:extLst>
          </p:cNvPr>
          <p:cNvPicPr>
            <a:picLocks noChangeAspect="1"/>
          </p:cNvPicPr>
          <p:nvPr/>
        </p:nvPicPr>
        <p:blipFill>
          <a:blip r:embed="rId5"/>
          <a:stretch>
            <a:fillRect/>
          </a:stretch>
        </p:blipFill>
        <p:spPr>
          <a:xfrm>
            <a:off x="10437537" y="576278"/>
            <a:ext cx="224790" cy="228600"/>
          </a:xfrm>
          <a:prstGeom prst="rect">
            <a:avLst/>
          </a:prstGeom>
        </p:spPr>
      </p:pic>
      <p:pic>
        <p:nvPicPr>
          <p:cNvPr id="15" name="Picture 14">
            <a:extLst>
              <a:ext uri="{FF2B5EF4-FFF2-40B4-BE49-F238E27FC236}">
                <a16:creationId xmlns:a16="http://schemas.microsoft.com/office/drawing/2014/main" id="{7B1B54B0-1255-DCDC-62DB-8655ED6E6B27}"/>
              </a:ext>
            </a:extLst>
          </p:cNvPr>
          <p:cNvPicPr>
            <a:picLocks noChangeAspect="1"/>
          </p:cNvPicPr>
          <p:nvPr/>
        </p:nvPicPr>
        <p:blipFill>
          <a:blip r:embed="rId5"/>
          <a:stretch>
            <a:fillRect/>
          </a:stretch>
        </p:blipFill>
        <p:spPr>
          <a:xfrm>
            <a:off x="10437537" y="1470248"/>
            <a:ext cx="224790" cy="228600"/>
          </a:xfrm>
          <a:prstGeom prst="rect">
            <a:avLst/>
          </a:prstGeom>
        </p:spPr>
      </p:pic>
      <p:pic>
        <p:nvPicPr>
          <p:cNvPr id="16" name="Picture 15">
            <a:extLst>
              <a:ext uri="{FF2B5EF4-FFF2-40B4-BE49-F238E27FC236}">
                <a16:creationId xmlns:a16="http://schemas.microsoft.com/office/drawing/2014/main" id="{74063A88-3F70-E088-72E0-CFC5CA7958F3}"/>
              </a:ext>
            </a:extLst>
          </p:cNvPr>
          <p:cNvPicPr>
            <a:picLocks noChangeAspect="1"/>
          </p:cNvPicPr>
          <p:nvPr/>
        </p:nvPicPr>
        <p:blipFill>
          <a:blip r:embed="rId5"/>
          <a:stretch>
            <a:fillRect/>
          </a:stretch>
        </p:blipFill>
        <p:spPr>
          <a:xfrm>
            <a:off x="10437537" y="1899676"/>
            <a:ext cx="224790" cy="228600"/>
          </a:xfrm>
          <a:prstGeom prst="rect">
            <a:avLst/>
          </a:prstGeom>
        </p:spPr>
      </p:pic>
      <p:pic>
        <p:nvPicPr>
          <p:cNvPr id="17" name="Picture 16">
            <a:extLst>
              <a:ext uri="{FF2B5EF4-FFF2-40B4-BE49-F238E27FC236}">
                <a16:creationId xmlns:a16="http://schemas.microsoft.com/office/drawing/2014/main" id="{F5C5F94D-E0F6-F0AD-1336-0214693DFD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2326096"/>
            <a:ext cx="221615" cy="228600"/>
          </a:xfrm>
          <a:prstGeom prst="rect">
            <a:avLst/>
          </a:prstGeom>
        </p:spPr>
      </p:pic>
      <p:pic>
        <p:nvPicPr>
          <p:cNvPr id="18" name="Picture 17">
            <a:extLst>
              <a:ext uri="{FF2B5EF4-FFF2-40B4-BE49-F238E27FC236}">
                <a16:creationId xmlns:a16="http://schemas.microsoft.com/office/drawing/2014/main" id="{E96B0481-E7C0-6DC9-E50F-C33660A3014A}"/>
              </a:ext>
            </a:extLst>
          </p:cNvPr>
          <p:cNvPicPr>
            <a:picLocks noChangeAspect="1"/>
          </p:cNvPicPr>
          <p:nvPr/>
        </p:nvPicPr>
        <p:blipFill>
          <a:blip r:embed="rId5"/>
          <a:stretch>
            <a:fillRect/>
          </a:stretch>
        </p:blipFill>
        <p:spPr>
          <a:xfrm>
            <a:off x="10437537" y="2326096"/>
            <a:ext cx="224790" cy="228600"/>
          </a:xfrm>
          <a:prstGeom prst="rect">
            <a:avLst/>
          </a:prstGeom>
        </p:spPr>
      </p:pic>
      <p:pic>
        <p:nvPicPr>
          <p:cNvPr id="19" name="Picture 18">
            <a:extLst>
              <a:ext uri="{FF2B5EF4-FFF2-40B4-BE49-F238E27FC236}">
                <a16:creationId xmlns:a16="http://schemas.microsoft.com/office/drawing/2014/main" id="{76D6C497-26FA-E456-E1C4-248E03D642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2757711"/>
            <a:ext cx="221615" cy="228600"/>
          </a:xfrm>
          <a:prstGeom prst="rect">
            <a:avLst/>
          </a:prstGeom>
        </p:spPr>
      </p:pic>
      <p:pic>
        <p:nvPicPr>
          <p:cNvPr id="20" name="Picture 19">
            <a:extLst>
              <a:ext uri="{FF2B5EF4-FFF2-40B4-BE49-F238E27FC236}">
                <a16:creationId xmlns:a16="http://schemas.microsoft.com/office/drawing/2014/main" id="{7CA9404A-FBC6-98B2-B969-EEB18ECBA469}"/>
              </a:ext>
            </a:extLst>
          </p:cNvPr>
          <p:cNvPicPr>
            <a:picLocks noChangeAspect="1"/>
          </p:cNvPicPr>
          <p:nvPr/>
        </p:nvPicPr>
        <p:blipFill>
          <a:blip r:embed="rId5"/>
          <a:stretch>
            <a:fillRect/>
          </a:stretch>
        </p:blipFill>
        <p:spPr>
          <a:xfrm>
            <a:off x="10437537" y="2757711"/>
            <a:ext cx="224790" cy="228600"/>
          </a:xfrm>
          <a:prstGeom prst="rect">
            <a:avLst/>
          </a:prstGeom>
        </p:spPr>
      </p:pic>
      <p:pic>
        <p:nvPicPr>
          <p:cNvPr id="21" name="Picture 20">
            <a:extLst>
              <a:ext uri="{FF2B5EF4-FFF2-40B4-BE49-F238E27FC236}">
                <a16:creationId xmlns:a16="http://schemas.microsoft.com/office/drawing/2014/main" id="{573175BE-6D8C-1985-6DD3-8F00E5A043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3185890"/>
            <a:ext cx="221615" cy="228600"/>
          </a:xfrm>
          <a:prstGeom prst="rect">
            <a:avLst/>
          </a:prstGeom>
        </p:spPr>
      </p:pic>
      <p:pic>
        <p:nvPicPr>
          <p:cNvPr id="22" name="Picture 21">
            <a:extLst>
              <a:ext uri="{FF2B5EF4-FFF2-40B4-BE49-F238E27FC236}">
                <a16:creationId xmlns:a16="http://schemas.microsoft.com/office/drawing/2014/main" id="{9E1B6410-951B-D60F-1D8B-7F29466FA76B}"/>
              </a:ext>
            </a:extLst>
          </p:cNvPr>
          <p:cNvPicPr>
            <a:picLocks noChangeAspect="1"/>
          </p:cNvPicPr>
          <p:nvPr/>
        </p:nvPicPr>
        <p:blipFill>
          <a:blip r:embed="rId5"/>
          <a:stretch>
            <a:fillRect/>
          </a:stretch>
        </p:blipFill>
        <p:spPr>
          <a:xfrm>
            <a:off x="10437537" y="3185890"/>
            <a:ext cx="224790" cy="228600"/>
          </a:xfrm>
          <a:prstGeom prst="rect">
            <a:avLst/>
          </a:prstGeom>
        </p:spPr>
      </p:pic>
      <p:pic>
        <p:nvPicPr>
          <p:cNvPr id="23" name="Picture 22">
            <a:extLst>
              <a:ext uri="{FF2B5EF4-FFF2-40B4-BE49-F238E27FC236}">
                <a16:creationId xmlns:a16="http://schemas.microsoft.com/office/drawing/2014/main" id="{85DD2D57-DB4B-0317-8831-81F8BBFF09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3580221"/>
            <a:ext cx="221615" cy="228600"/>
          </a:xfrm>
          <a:prstGeom prst="rect">
            <a:avLst/>
          </a:prstGeom>
        </p:spPr>
      </p:pic>
      <p:pic>
        <p:nvPicPr>
          <p:cNvPr id="24" name="Picture 23">
            <a:extLst>
              <a:ext uri="{FF2B5EF4-FFF2-40B4-BE49-F238E27FC236}">
                <a16:creationId xmlns:a16="http://schemas.microsoft.com/office/drawing/2014/main" id="{99E56362-7436-7601-95E2-0283EB4B4E4C}"/>
              </a:ext>
            </a:extLst>
          </p:cNvPr>
          <p:cNvPicPr>
            <a:picLocks noChangeAspect="1"/>
          </p:cNvPicPr>
          <p:nvPr/>
        </p:nvPicPr>
        <p:blipFill>
          <a:blip r:embed="rId5"/>
          <a:stretch>
            <a:fillRect/>
          </a:stretch>
        </p:blipFill>
        <p:spPr>
          <a:xfrm>
            <a:off x="10437537" y="3582205"/>
            <a:ext cx="224790" cy="228600"/>
          </a:xfrm>
          <a:prstGeom prst="rect">
            <a:avLst/>
          </a:prstGeom>
        </p:spPr>
      </p:pic>
      <p:pic>
        <p:nvPicPr>
          <p:cNvPr id="25" name="Picture 24">
            <a:extLst>
              <a:ext uri="{FF2B5EF4-FFF2-40B4-BE49-F238E27FC236}">
                <a16:creationId xmlns:a16="http://schemas.microsoft.com/office/drawing/2014/main" id="{F629F107-9B54-E60F-404C-118198FB9D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4011619"/>
            <a:ext cx="221615" cy="228600"/>
          </a:xfrm>
          <a:prstGeom prst="rect">
            <a:avLst/>
          </a:prstGeom>
        </p:spPr>
      </p:pic>
      <p:pic>
        <p:nvPicPr>
          <p:cNvPr id="26" name="Picture 25">
            <a:extLst>
              <a:ext uri="{FF2B5EF4-FFF2-40B4-BE49-F238E27FC236}">
                <a16:creationId xmlns:a16="http://schemas.microsoft.com/office/drawing/2014/main" id="{D5D1A76D-F75B-D09A-BBC9-7693DAF4CD11}"/>
              </a:ext>
            </a:extLst>
          </p:cNvPr>
          <p:cNvPicPr>
            <a:picLocks noChangeAspect="1"/>
          </p:cNvPicPr>
          <p:nvPr/>
        </p:nvPicPr>
        <p:blipFill>
          <a:blip r:embed="rId5"/>
          <a:stretch>
            <a:fillRect/>
          </a:stretch>
        </p:blipFill>
        <p:spPr>
          <a:xfrm>
            <a:off x="10437537" y="4011619"/>
            <a:ext cx="224790" cy="228600"/>
          </a:xfrm>
          <a:prstGeom prst="rect">
            <a:avLst/>
          </a:prstGeom>
        </p:spPr>
      </p:pic>
      <p:pic>
        <p:nvPicPr>
          <p:cNvPr id="27" name="Picture 26">
            <a:extLst>
              <a:ext uri="{FF2B5EF4-FFF2-40B4-BE49-F238E27FC236}">
                <a16:creationId xmlns:a16="http://schemas.microsoft.com/office/drawing/2014/main" id="{837B822A-FBC1-EAAC-21A1-62D7EB202A4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05319" y="4469625"/>
            <a:ext cx="221615" cy="228600"/>
          </a:xfrm>
          <a:prstGeom prst="rect">
            <a:avLst/>
          </a:prstGeom>
        </p:spPr>
      </p:pic>
      <p:pic>
        <p:nvPicPr>
          <p:cNvPr id="28" name="Picture 27">
            <a:extLst>
              <a:ext uri="{FF2B5EF4-FFF2-40B4-BE49-F238E27FC236}">
                <a16:creationId xmlns:a16="http://schemas.microsoft.com/office/drawing/2014/main" id="{1A2C5A1C-0246-22CA-B87D-E837133796E5}"/>
              </a:ext>
            </a:extLst>
          </p:cNvPr>
          <p:cNvPicPr>
            <a:picLocks noChangeAspect="1"/>
          </p:cNvPicPr>
          <p:nvPr/>
        </p:nvPicPr>
        <p:blipFill>
          <a:blip r:embed="rId5"/>
          <a:stretch>
            <a:fillRect/>
          </a:stretch>
        </p:blipFill>
        <p:spPr>
          <a:xfrm>
            <a:off x="10437537" y="4469625"/>
            <a:ext cx="224790" cy="228600"/>
          </a:xfrm>
          <a:prstGeom prst="rect">
            <a:avLst/>
          </a:prstGeom>
        </p:spPr>
      </p:pic>
    </p:spTree>
    <p:extLst>
      <p:ext uri="{BB962C8B-B14F-4D97-AF65-F5344CB8AC3E}">
        <p14:creationId xmlns:p14="http://schemas.microsoft.com/office/powerpoint/2010/main" val="3624770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951EE-F56B-E951-E1A9-138608A4735C}"/>
              </a:ext>
            </a:extLst>
          </p:cNvPr>
          <p:cNvSpPr>
            <a:spLocks noGrp="1"/>
          </p:cNvSpPr>
          <p:nvPr>
            <p:ph type="title"/>
          </p:nvPr>
        </p:nvSpPr>
        <p:spPr/>
        <p:txBody>
          <a:bodyPr>
            <a:normAutofit fontScale="90000"/>
          </a:bodyPr>
          <a:lstStyle/>
          <a:p>
            <a:r>
              <a:rPr lang="en-US" dirty="0"/>
              <a:t>2025</a:t>
            </a:r>
            <a:br>
              <a:rPr lang="en-US" dirty="0"/>
            </a:br>
            <a:r>
              <a:rPr lang="en-US" dirty="0"/>
              <a:t>Summary </a:t>
            </a:r>
            <a:br>
              <a:rPr lang="en-US" dirty="0"/>
            </a:br>
            <a:r>
              <a:rPr lang="en-US" dirty="0"/>
              <a:t>Data</a:t>
            </a:r>
          </a:p>
        </p:txBody>
      </p:sp>
      <p:graphicFrame>
        <p:nvGraphicFramePr>
          <p:cNvPr id="31" name="Chart 30">
            <a:extLst>
              <a:ext uri="{FF2B5EF4-FFF2-40B4-BE49-F238E27FC236}">
                <a16:creationId xmlns:a16="http://schemas.microsoft.com/office/drawing/2014/main" id="{E1FE05F8-5303-4390-7F04-BCB2F7EFAE17}"/>
              </a:ext>
            </a:extLst>
          </p:cNvPr>
          <p:cNvGraphicFramePr/>
          <p:nvPr>
            <p:extLst>
              <p:ext uri="{D42A27DB-BD31-4B8C-83A1-F6EECF244321}">
                <p14:modId xmlns:p14="http://schemas.microsoft.com/office/powerpoint/2010/main" val="1821549015"/>
              </p:ext>
            </p:extLst>
          </p:nvPr>
        </p:nvGraphicFramePr>
        <p:xfrm>
          <a:off x="4512587" y="364740"/>
          <a:ext cx="5872480" cy="570547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E33C66B3-196B-B5EF-7D9D-D547A8BCBD42}"/>
              </a:ext>
            </a:extLst>
          </p:cNvPr>
          <p:cNvSpPr>
            <a:spLocks noGrp="1"/>
          </p:cNvSpPr>
          <p:nvPr>
            <p:ph idx="1"/>
          </p:nvPr>
        </p:nvSpPr>
        <p:spPr>
          <a:xfrm>
            <a:off x="838200" y="1825625"/>
            <a:ext cx="4475480" cy="4351338"/>
          </a:xfrm>
        </p:spPr>
        <p:txBody>
          <a:bodyPr/>
          <a:lstStyle/>
          <a:p>
            <a:pPr marL="228600" indent="0">
              <a:buNone/>
            </a:pPr>
            <a:r>
              <a:rPr lang="en-US" dirty="0"/>
              <a:t>     Basic</a:t>
            </a:r>
          </a:p>
          <a:p>
            <a:pPr marL="228600" indent="0">
              <a:buNone/>
            </a:pPr>
            <a:r>
              <a:rPr lang="en-US" dirty="0"/>
              <a:t>      </a:t>
            </a:r>
          </a:p>
          <a:p>
            <a:pPr marL="228600" indent="0">
              <a:buNone/>
            </a:pPr>
            <a:r>
              <a:rPr lang="en-US" dirty="0"/>
              <a:t>      Complete</a:t>
            </a:r>
          </a:p>
          <a:p>
            <a:pPr marL="228600" indent="0">
              <a:buNone/>
            </a:pPr>
            <a:r>
              <a:rPr lang="en-US" dirty="0"/>
              <a:t>     </a:t>
            </a:r>
          </a:p>
          <a:p>
            <a:endParaRPr lang="en-US" dirty="0"/>
          </a:p>
        </p:txBody>
      </p:sp>
      <p:pic>
        <p:nvPicPr>
          <p:cNvPr id="9" name="Picture 8">
            <a:extLst>
              <a:ext uri="{FF2B5EF4-FFF2-40B4-BE49-F238E27FC236}">
                <a16:creationId xmlns:a16="http://schemas.microsoft.com/office/drawing/2014/main" id="{00DD05E8-70C0-776E-9F60-E6AD467E70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442" y="2823536"/>
            <a:ext cx="221615" cy="228600"/>
          </a:xfrm>
          <a:prstGeom prst="rect">
            <a:avLst/>
          </a:prstGeom>
        </p:spPr>
      </p:pic>
      <p:pic>
        <p:nvPicPr>
          <p:cNvPr id="10" name="Picture 9">
            <a:extLst>
              <a:ext uri="{FF2B5EF4-FFF2-40B4-BE49-F238E27FC236}">
                <a16:creationId xmlns:a16="http://schemas.microsoft.com/office/drawing/2014/main" id="{47D562BD-9A1E-3099-880D-A8FDEBDB15FB}"/>
              </a:ext>
            </a:extLst>
          </p:cNvPr>
          <p:cNvPicPr>
            <a:picLocks noChangeAspect="1"/>
          </p:cNvPicPr>
          <p:nvPr/>
        </p:nvPicPr>
        <p:blipFill>
          <a:blip r:embed="rId5"/>
          <a:stretch>
            <a:fillRect/>
          </a:stretch>
        </p:blipFill>
        <p:spPr>
          <a:xfrm>
            <a:off x="1000442" y="1965722"/>
            <a:ext cx="224790" cy="228600"/>
          </a:xfrm>
          <a:prstGeom prst="rect">
            <a:avLst/>
          </a:prstGeom>
        </p:spPr>
      </p:pic>
      <p:pic>
        <p:nvPicPr>
          <p:cNvPr id="14" name="Picture 13">
            <a:extLst>
              <a:ext uri="{FF2B5EF4-FFF2-40B4-BE49-F238E27FC236}">
                <a16:creationId xmlns:a16="http://schemas.microsoft.com/office/drawing/2014/main" id="{52448974-55EB-5D97-6297-EE0C2E951F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0939" y="1947805"/>
            <a:ext cx="221615" cy="228600"/>
          </a:xfrm>
          <a:prstGeom prst="rect">
            <a:avLst/>
          </a:prstGeom>
        </p:spPr>
      </p:pic>
      <p:pic>
        <p:nvPicPr>
          <p:cNvPr id="18" name="Picture 17">
            <a:extLst>
              <a:ext uri="{FF2B5EF4-FFF2-40B4-BE49-F238E27FC236}">
                <a16:creationId xmlns:a16="http://schemas.microsoft.com/office/drawing/2014/main" id="{B1344E8E-166B-E576-0C0A-8AC9FB6B680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0939" y="2374225"/>
            <a:ext cx="221615" cy="228600"/>
          </a:xfrm>
          <a:prstGeom prst="rect">
            <a:avLst/>
          </a:prstGeom>
        </p:spPr>
      </p:pic>
      <p:pic>
        <p:nvPicPr>
          <p:cNvPr id="20" name="Picture 19">
            <a:extLst>
              <a:ext uri="{FF2B5EF4-FFF2-40B4-BE49-F238E27FC236}">
                <a16:creationId xmlns:a16="http://schemas.microsoft.com/office/drawing/2014/main" id="{32BDE22B-2B0D-F1B1-AB3E-A61E03DEAB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0939" y="2805840"/>
            <a:ext cx="221615" cy="228600"/>
          </a:xfrm>
          <a:prstGeom prst="rect">
            <a:avLst/>
          </a:prstGeom>
        </p:spPr>
      </p:pic>
      <p:pic>
        <p:nvPicPr>
          <p:cNvPr id="21" name="Picture 20">
            <a:extLst>
              <a:ext uri="{FF2B5EF4-FFF2-40B4-BE49-F238E27FC236}">
                <a16:creationId xmlns:a16="http://schemas.microsoft.com/office/drawing/2014/main" id="{03FC7551-3318-6704-3D1A-D82C23355A4F}"/>
              </a:ext>
            </a:extLst>
          </p:cNvPr>
          <p:cNvPicPr>
            <a:picLocks noChangeAspect="1"/>
          </p:cNvPicPr>
          <p:nvPr/>
        </p:nvPicPr>
        <p:blipFill>
          <a:blip r:embed="rId5"/>
          <a:stretch>
            <a:fillRect/>
          </a:stretch>
        </p:blipFill>
        <p:spPr>
          <a:xfrm>
            <a:off x="10293157" y="2805840"/>
            <a:ext cx="224790" cy="228600"/>
          </a:xfrm>
          <a:prstGeom prst="rect">
            <a:avLst/>
          </a:prstGeom>
        </p:spPr>
      </p:pic>
      <p:pic>
        <p:nvPicPr>
          <p:cNvPr id="22" name="Picture 21">
            <a:extLst>
              <a:ext uri="{FF2B5EF4-FFF2-40B4-BE49-F238E27FC236}">
                <a16:creationId xmlns:a16="http://schemas.microsoft.com/office/drawing/2014/main" id="{D1C52E1E-9A71-2C60-00B7-0394FC7BF4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0939" y="3234019"/>
            <a:ext cx="221615" cy="228600"/>
          </a:xfrm>
          <a:prstGeom prst="rect">
            <a:avLst/>
          </a:prstGeom>
        </p:spPr>
      </p:pic>
      <p:pic>
        <p:nvPicPr>
          <p:cNvPr id="23" name="Picture 22">
            <a:extLst>
              <a:ext uri="{FF2B5EF4-FFF2-40B4-BE49-F238E27FC236}">
                <a16:creationId xmlns:a16="http://schemas.microsoft.com/office/drawing/2014/main" id="{77593E48-2723-E4FF-7F77-FCD93282DD37}"/>
              </a:ext>
            </a:extLst>
          </p:cNvPr>
          <p:cNvPicPr>
            <a:picLocks noChangeAspect="1"/>
          </p:cNvPicPr>
          <p:nvPr/>
        </p:nvPicPr>
        <p:blipFill>
          <a:blip r:embed="rId5"/>
          <a:stretch>
            <a:fillRect/>
          </a:stretch>
        </p:blipFill>
        <p:spPr>
          <a:xfrm>
            <a:off x="10293157" y="3234019"/>
            <a:ext cx="224790" cy="228600"/>
          </a:xfrm>
          <a:prstGeom prst="rect">
            <a:avLst/>
          </a:prstGeom>
        </p:spPr>
      </p:pic>
      <p:pic>
        <p:nvPicPr>
          <p:cNvPr id="24" name="Picture 23">
            <a:extLst>
              <a:ext uri="{FF2B5EF4-FFF2-40B4-BE49-F238E27FC236}">
                <a16:creationId xmlns:a16="http://schemas.microsoft.com/office/drawing/2014/main" id="{53AB04DC-B7A6-0491-66EC-40A2238BD7A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0939" y="3628350"/>
            <a:ext cx="221615" cy="228600"/>
          </a:xfrm>
          <a:prstGeom prst="rect">
            <a:avLst/>
          </a:prstGeom>
        </p:spPr>
      </p:pic>
      <p:pic>
        <p:nvPicPr>
          <p:cNvPr id="25" name="Picture 24">
            <a:extLst>
              <a:ext uri="{FF2B5EF4-FFF2-40B4-BE49-F238E27FC236}">
                <a16:creationId xmlns:a16="http://schemas.microsoft.com/office/drawing/2014/main" id="{BABFB34F-E817-758D-E6C5-259DB4F8AF92}"/>
              </a:ext>
            </a:extLst>
          </p:cNvPr>
          <p:cNvPicPr>
            <a:picLocks noChangeAspect="1"/>
          </p:cNvPicPr>
          <p:nvPr/>
        </p:nvPicPr>
        <p:blipFill>
          <a:blip r:embed="rId5"/>
          <a:stretch>
            <a:fillRect/>
          </a:stretch>
        </p:blipFill>
        <p:spPr>
          <a:xfrm>
            <a:off x="10293157" y="3630334"/>
            <a:ext cx="224790" cy="228600"/>
          </a:xfrm>
          <a:prstGeom prst="rect">
            <a:avLst/>
          </a:prstGeom>
        </p:spPr>
      </p:pic>
      <p:pic>
        <p:nvPicPr>
          <p:cNvPr id="26" name="Picture 25">
            <a:extLst>
              <a:ext uri="{FF2B5EF4-FFF2-40B4-BE49-F238E27FC236}">
                <a16:creationId xmlns:a16="http://schemas.microsoft.com/office/drawing/2014/main" id="{97CE62F7-BE2E-58AB-2FB7-EE78E580BB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0939" y="4059748"/>
            <a:ext cx="221615" cy="228600"/>
          </a:xfrm>
          <a:prstGeom prst="rect">
            <a:avLst/>
          </a:prstGeom>
        </p:spPr>
      </p:pic>
    </p:spTree>
    <p:extLst>
      <p:ext uri="{BB962C8B-B14F-4D97-AF65-F5344CB8AC3E}">
        <p14:creationId xmlns:p14="http://schemas.microsoft.com/office/powerpoint/2010/main" val="69796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02CA-B174-9A4B-5257-4418AF8D5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44F32-EA8D-42BB-5C67-BC2D7EA99981}"/>
              </a:ext>
            </a:extLst>
          </p:cNvPr>
          <p:cNvSpPr>
            <a:spLocks noGrp="1"/>
          </p:cNvSpPr>
          <p:nvPr>
            <p:ph type="title"/>
          </p:nvPr>
        </p:nvSpPr>
        <p:spPr/>
        <p:txBody>
          <a:bodyPr>
            <a:normAutofit fontScale="90000"/>
          </a:bodyPr>
          <a:lstStyle/>
          <a:p>
            <a:r>
              <a:rPr lang="en-US" dirty="0"/>
              <a:t>2025</a:t>
            </a:r>
            <a:br>
              <a:rPr lang="en-US" dirty="0"/>
            </a:br>
            <a:r>
              <a:rPr lang="en-US" dirty="0"/>
              <a:t>Summary </a:t>
            </a:r>
            <a:br>
              <a:rPr lang="en-US" dirty="0"/>
            </a:br>
            <a:r>
              <a:rPr lang="en-US" dirty="0"/>
              <a:t>Data</a:t>
            </a:r>
          </a:p>
        </p:txBody>
      </p:sp>
      <p:sp>
        <p:nvSpPr>
          <p:cNvPr id="8" name="Content Placeholder 2">
            <a:extLst>
              <a:ext uri="{FF2B5EF4-FFF2-40B4-BE49-F238E27FC236}">
                <a16:creationId xmlns:a16="http://schemas.microsoft.com/office/drawing/2014/main" id="{47EE6E5B-2D74-07D3-297E-464DBE1C0564}"/>
              </a:ext>
            </a:extLst>
          </p:cNvPr>
          <p:cNvSpPr>
            <a:spLocks noGrp="1"/>
          </p:cNvSpPr>
          <p:nvPr>
            <p:ph idx="1"/>
          </p:nvPr>
        </p:nvSpPr>
        <p:spPr>
          <a:xfrm>
            <a:off x="838200" y="1825625"/>
            <a:ext cx="4475480" cy="4351338"/>
          </a:xfrm>
        </p:spPr>
        <p:txBody>
          <a:bodyPr/>
          <a:lstStyle/>
          <a:p>
            <a:pPr marL="228600" indent="0">
              <a:buNone/>
            </a:pPr>
            <a:r>
              <a:rPr lang="en-US" dirty="0"/>
              <a:t>     Basic</a:t>
            </a:r>
          </a:p>
          <a:p>
            <a:pPr marL="228600" indent="0">
              <a:buNone/>
            </a:pPr>
            <a:r>
              <a:rPr lang="en-US" dirty="0"/>
              <a:t>      </a:t>
            </a:r>
          </a:p>
          <a:p>
            <a:pPr marL="228600" indent="0">
              <a:buNone/>
            </a:pPr>
            <a:r>
              <a:rPr lang="en-US" dirty="0"/>
              <a:t>      Complete</a:t>
            </a:r>
          </a:p>
          <a:p>
            <a:pPr marL="228600" indent="0">
              <a:buNone/>
            </a:pPr>
            <a:r>
              <a:rPr lang="en-US" dirty="0"/>
              <a:t>     </a:t>
            </a:r>
          </a:p>
          <a:p>
            <a:endParaRPr lang="en-US" dirty="0"/>
          </a:p>
        </p:txBody>
      </p:sp>
      <p:pic>
        <p:nvPicPr>
          <p:cNvPr id="9" name="Picture 8">
            <a:extLst>
              <a:ext uri="{FF2B5EF4-FFF2-40B4-BE49-F238E27FC236}">
                <a16:creationId xmlns:a16="http://schemas.microsoft.com/office/drawing/2014/main" id="{91E1E3C5-0B6C-8DD5-3043-B82BF4D22C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0442" y="2823536"/>
            <a:ext cx="221615" cy="228600"/>
          </a:xfrm>
          <a:prstGeom prst="rect">
            <a:avLst/>
          </a:prstGeom>
        </p:spPr>
      </p:pic>
      <p:pic>
        <p:nvPicPr>
          <p:cNvPr id="10" name="Picture 9">
            <a:extLst>
              <a:ext uri="{FF2B5EF4-FFF2-40B4-BE49-F238E27FC236}">
                <a16:creationId xmlns:a16="http://schemas.microsoft.com/office/drawing/2014/main" id="{09BE45FF-8BA7-B8E5-8FE6-E9AE91BD3EC6}"/>
              </a:ext>
            </a:extLst>
          </p:cNvPr>
          <p:cNvPicPr>
            <a:picLocks noChangeAspect="1"/>
          </p:cNvPicPr>
          <p:nvPr/>
        </p:nvPicPr>
        <p:blipFill>
          <a:blip r:embed="rId4"/>
          <a:stretch>
            <a:fillRect/>
          </a:stretch>
        </p:blipFill>
        <p:spPr>
          <a:xfrm>
            <a:off x="1000442" y="1965722"/>
            <a:ext cx="224790" cy="228600"/>
          </a:xfrm>
          <a:prstGeom prst="rect">
            <a:avLst/>
          </a:prstGeom>
        </p:spPr>
      </p:pic>
      <p:graphicFrame>
        <p:nvGraphicFramePr>
          <p:cNvPr id="30" name="Chart 29">
            <a:extLst>
              <a:ext uri="{FF2B5EF4-FFF2-40B4-BE49-F238E27FC236}">
                <a16:creationId xmlns:a16="http://schemas.microsoft.com/office/drawing/2014/main" id="{289E32C1-E7B8-437A-AF3E-E4B55FABA1F6}"/>
              </a:ext>
            </a:extLst>
          </p:cNvPr>
          <p:cNvGraphicFramePr/>
          <p:nvPr>
            <p:extLst>
              <p:ext uri="{D42A27DB-BD31-4B8C-83A1-F6EECF244321}">
                <p14:modId xmlns:p14="http://schemas.microsoft.com/office/powerpoint/2010/main" val="239197221"/>
              </p:ext>
            </p:extLst>
          </p:nvPr>
        </p:nvGraphicFramePr>
        <p:xfrm>
          <a:off x="4499787" y="335864"/>
          <a:ext cx="5875020" cy="5734351"/>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a:extLst>
              <a:ext uri="{FF2B5EF4-FFF2-40B4-BE49-F238E27FC236}">
                <a16:creationId xmlns:a16="http://schemas.microsoft.com/office/drawing/2014/main" id="{AC0547B3-343B-7E0A-9EC0-7D68A32720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601655"/>
            <a:ext cx="221615" cy="228600"/>
          </a:xfrm>
          <a:prstGeom prst="rect">
            <a:avLst/>
          </a:prstGeom>
        </p:spPr>
      </p:pic>
      <p:pic>
        <p:nvPicPr>
          <p:cNvPr id="6" name="Picture 5">
            <a:extLst>
              <a:ext uri="{FF2B5EF4-FFF2-40B4-BE49-F238E27FC236}">
                <a16:creationId xmlns:a16="http://schemas.microsoft.com/office/drawing/2014/main" id="{7E4D0B6B-6727-CF88-0A66-3D10EFF6B4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1066785"/>
            <a:ext cx="221615" cy="228600"/>
          </a:xfrm>
          <a:prstGeom prst="rect">
            <a:avLst/>
          </a:prstGeom>
        </p:spPr>
      </p:pic>
      <p:pic>
        <p:nvPicPr>
          <p:cNvPr id="11" name="Picture 10">
            <a:extLst>
              <a:ext uri="{FF2B5EF4-FFF2-40B4-BE49-F238E27FC236}">
                <a16:creationId xmlns:a16="http://schemas.microsoft.com/office/drawing/2014/main" id="{5F81DC84-19CE-821E-C21E-D15A6597AF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1576388"/>
            <a:ext cx="221615" cy="228600"/>
          </a:xfrm>
          <a:prstGeom prst="rect">
            <a:avLst/>
          </a:prstGeom>
        </p:spPr>
      </p:pic>
      <p:pic>
        <p:nvPicPr>
          <p:cNvPr id="13" name="Picture 12">
            <a:extLst>
              <a:ext uri="{FF2B5EF4-FFF2-40B4-BE49-F238E27FC236}">
                <a16:creationId xmlns:a16="http://schemas.microsoft.com/office/drawing/2014/main" id="{8754857F-CADC-2A41-0F6D-9354980D8B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1971691"/>
            <a:ext cx="221615" cy="228600"/>
          </a:xfrm>
          <a:prstGeom prst="rect">
            <a:avLst/>
          </a:prstGeom>
        </p:spPr>
      </p:pic>
      <p:pic>
        <p:nvPicPr>
          <p:cNvPr id="15" name="Picture 14">
            <a:extLst>
              <a:ext uri="{FF2B5EF4-FFF2-40B4-BE49-F238E27FC236}">
                <a16:creationId xmlns:a16="http://schemas.microsoft.com/office/drawing/2014/main" id="{9C5FDDF4-DDB9-C20F-007D-EE4F71D2715E}"/>
              </a:ext>
            </a:extLst>
          </p:cNvPr>
          <p:cNvPicPr>
            <a:picLocks noChangeAspect="1"/>
          </p:cNvPicPr>
          <p:nvPr/>
        </p:nvPicPr>
        <p:blipFill>
          <a:blip r:embed="rId4"/>
          <a:stretch>
            <a:fillRect/>
          </a:stretch>
        </p:blipFill>
        <p:spPr>
          <a:xfrm>
            <a:off x="10387405" y="1971691"/>
            <a:ext cx="224790" cy="228600"/>
          </a:xfrm>
          <a:prstGeom prst="rect">
            <a:avLst/>
          </a:prstGeom>
        </p:spPr>
      </p:pic>
      <p:pic>
        <p:nvPicPr>
          <p:cNvPr id="16" name="Picture 15">
            <a:extLst>
              <a:ext uri="{FF2B5EF4-FFF2-40B4-BE49-F238E27FC236}">
                <a16:creationId xmlns:a16="http://schemas.microsoft.com/office/drawing/2014/main" id="{C740A1EE-CC68-E475-003E-4C2E24739C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2937836"/>
            <a:ext cx="221615" cy="228600"/>
          </a:xfrm>
          <a:prstGeom prst="rect">
            <a:avLst/>
          </a:prstGeom>
        </p:spPr>
      </p:pic>
      <p:pic>
        <p:nvPicPr>
          <p:cNvPr id="17" name="Picture 16">
            <a:extLst>
              <a:ext uri="{FF2B5EF4-FFF2-40B4-BE49-F238E27FC236}">
                <a16:creationId xmlns:a16="http://schemas.microsoft.com/office/drawing/2014/main" id="{8750997E-B627-822C-7B14-346C569E25B0}"/>
              </a:ext>
            </a:extLst>
          </p:cNvPr>
          <p:cNvPicPr>
            <a:picLocks noChangeAspect="1"/>
          </p:cNvPicPr>
          <p:nvPr/>
        </p:nvPicPr>
        <p:blipFill>
          <a:blip r:embed="rId4"/>
          <a:stretch>
            <a:fillRect/>
          </a:stretch>
        </p:blipFill>
        <p:spPr>
          <a:xfrm>
            <a:off x="10387405" y="2937836"/>
            <a:ext cx="224790" cy="228600"/>
          </a:xfrm>
          <a:prstGeom prst="rect">
            <a:avLst/>
          </a:prstGeom>
        </p:spPr>
      </p:pic>
      <p:pic>
        <p:nvPicPr>
          <p:cNvPr id="19" name="Picture 18">
            <a:extLst>
              <a:ext uri="{FF2B5EF4-FFF2-40B4-BE49-F238E27FC236}">
                <a16:creationId xmlns:a16="http://schemas.microsoft.com/office/drawing/2014/main" id="{A77F2D05-FA9C-AB74-CA9A-4884DC96FC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3429000"/>
            <a:ext cx="221615" cy="228600"/>
          </a:xfrm>
          <a:prstGeom prst="rect">
            <a:avLst/>
          </a:prstGeom>
        </p:spPr>
      </p:pic>
      <p:pic>
        <p:nvPicPr>
          <p:cNvPr id="27" name="Picture 26">
            <a:extLst>
              <a:ext uri="{FF2B5EF4-FFF2-40B4-BE49-F238E27FC236}">
                <a16:creationId xmlns:a16="http://schemas.microsoft.com/office/drawing/2014/main" id="{6370AA70-4941-6B83-F0D8-BF8658F5C2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3886994"/>
            <a:ext cx="221615" cy="228600"/>
          </a:xfrm>
          <a:prstGeom prst="rect">
            <a:avLst/>
          </a:prstGeom>
        </p:spPr>
      </p:pic>
      <p:pic>
        <p:nvPicPr>
          <p:cNvPr id="28" name="Picture 27">
            <a:extLst>
              <a:ext uri="{FF2B5EF4-FFF2-40B4-BE49-F238E27FC236}">
                <a16:creationId xmlns:a16="http://schemas.microsoft.com/office/drawing/2014/main" id="{F92E69BA-6D45-32C6-B3BF-DEBC964FA4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4344988"/>
            <a:ext cx="221615" cy="228600"/>
          </a:xfrm>
          <a:prstGeom prst="rect">
            <a:avLst/>
          </a:prstGeom>
        </p:spPr>
      </p:pic>
      <p:pic>
        <p:nvPicPr>
          <p:cNvPr id="29" name="Picture 28">
            <a:extLst>
              <a:ext uri="{FF2B5EF4-FFF2-40B4-BE49-F238E27FC236}">
                <a16:creationId xmlns:a16="http://schemas.microsoft.com/office/drawing/2014/main" id="{AA1328CC-ACB3-2FBF-ACF7-B1B7A92E70D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4824413"/>
            <a:ext cx="221615" cy="228600"/>
          </a:xfrm>
          <a:prstGeom prst="rect">
            <a:avLst/>
          </a:prstGeom>
        </p:spPr>
      </p:pic>
      <p:pic>
        <p:nvPicPr>
          <p:cNvPr id="32" name="Picture 31">
            <a:extLst>
              <a:ext uri="{FF2B5EF4-FFF2-40B4-BE49-F238E27FC236}">
                <a16:creationId xmlns:a16="http://schemas.microsoft.com/office/drawing/2014/main" id="{1A25E000-0D94-326C-1B8E-5045F13C21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5188" y="5311290"/>
            <a:ext cx="221615" cy="228600"/>
          </a:xfrm>
          <a:prstGeom prst="rect">
            <a:avLst/>
          </a:prstGeom>
        </p:spPr>
      </p:pic>
      <p:pic>
        <p:nvPicPr>
          <p:cNvPr id="33" name="Picture 32">
            <a:extLst>
              <a:ext uri="{FF2B5EF4-FFF2-40B4-BE49-F238E27FC236}">
                <a16:creationId xmlns:a16="http://schemas.microsoft.com/office/drawing/2014/main" id="{47C75C5A-C949-AD1D-148D-4D5A8F61E077}"/>
              </a:ext>
            </a:extLst>
          </p:cNvPr>
          <p:cNvPicPr>
            <a:picLocks noChangeAspect="1"/>
          </p:cNvPicPr>
          <p:nvPr/>
        </p:nvPicPr>
        <p:blipFill>
          <a:blip r:embed="rId4"/>
          <a:stretch>
            <a:fillRect/>
          </a:stretch>
        </p:blipFill>
        <p:spPr>
          <a:xfrm>
            <a:off x="10387405" y="5311290"/>
            <a:ext cx="224790" cy="228600"/>
          </a:xfrm>
          <a:prstGeom prst="rect">
            <a:avLst/>
          </a:prstGeom>
        </p:spPr>
      </p:pic>
    </p:spTree>
    <p:extLst>
      <p:ext uri="{BB962C8B-B14F-4D97-AF65-F5344CB8AC3E}">
        <p14:creationId xmlns:p14="http://schemas.microsoft.com/office/powerpoint/2010/main" val="3152734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8A0E8-F428-22A2-6A01-A5290FF83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C8EE3-4381-2733-2CD7-D88527890095}"/>
              </a:ext>
            </a:extLst>
          </p:cNvPr>
          <p:cNvSpPr>
            <a:spLocks noGrp="1"/>
          </p:cNvSpPr>
          <p:nvPr>
            <p:ph type="title"/>
          </p:nvPr>
        </p:nvSpPr>
        <p:spPr/>
        <p:txBody>
          <a:bodyPr>
            <a:normAutofit fontScale="90000"/>
          </a:bodyPr>
          <a:lstStyle/>
          <a:p>
            <a:r>
              <a:rPr lang="en-US" dirty="0"/>
              <a:t>2025</a:t>
            </a:r>
            <a:br>
              <a:rPr lang="en-US" dirty="0"/>
            </a:br>
            <a:r>
              <a:rPr lang="en-US" dirty="0"/>
              <a:t>Summary </a:t>
            </a:r>
            <a:br>
              <a:rPr lang="en-US" dirty="0"/>
            </a:br>
            <a:r>
              <a:rPr lang="en-US" dirty="0"/>
              <a:t>Data</a:t>
            </a:r>
          </a:p>
        </p:txBody>
      </p:sp>
      <p:sp>
        <p:nvSpPr>
          <p:cNvPr id="8" name="Content Placeholder 2">
            <a:extLst>
              <a:ext uri="{FF2B5EF4-FFF2-40B4-BE49-F238E27FC236}">
                <a16:creationId xmlns:a16="http://schemas.microsoft.com/office/drawing/2014/main" id="{09893A87-91EE-DF4F-CA06-23E760F57A65}"/>
              </a:ext>
            </a:extLst>
          </p:cNvPr>
          <p:cNvSpPr>
            <a:spLocks noGrp="1"/>
          </p:cNvSpPr>
          <p:nvPr>
            <p:ph idx="1"/>
          </p:nvPr>
        </p:nvSpPr>
        <p:spPr>
          <a:xfrm>
            <a:off x="838200" y="1825625"/>
            <a:ext cx="4475480" cy="4351338"/>
          </a:xfrm>
        </p:spPr>
        <p:txBody>
          <a:bodyPr/>
          <a:lstStyle/>
          <a:p>
            <a:pPr marL="228600" indent="0">
              <a:buNone/>
            </a:pPr>
            <a:r>
              <a:rPr lang="en-US" dirty="0"/>
              <a:t>     Basic</a:t>
            </a:r>
          </a:p>
          <a:p>
            <a:pPr marL="228600" indent="0">
              <a:buNone/>
            </a:pPr>
            <a:r>
              <a:rPr lang="en-US" dirty="0"/>
              <a:t>      </a:t>
            </a:r>
          </a:p>
          <a:p>
            <a:pPr marL="228600" indent="0">
              <a:buNone/>
            </a:pPr>
            <a:r>
              <a:rPr lang="en-US" dirty="0"/>
              <a:t>      Complete</a:t>
            </a:r>
          </a:p>
          <a:p>
            <a:pPr marL="228600" indent="0">
              <a:buNone/>
            </a:pPr>
            <a:r>
              <a:rPr lang="en-US" dirty="0"/>
              <a:t>     </a:t>
            </a:r>
          </a:p>
          <a:p>
            <a:endParaRPr lang="en-US" dirty="0"/>
          </a:p>
        </p:txBody>
      </p:sp>
      <p:pic>
        <p:nvPicPr>
          <p:cNvPr id="9" name="Picture 8">
            <a:extLst>
              <a:ext uri="{FF2B5EF4-FFF2-40B4-BE49-F238E27FC236}">
                <a16:creationId xmlns:a16="http://schemas.microsoft.com/office/drawing/2014/main" id="{1436CBFD-7D0D-7B8F-94A0-E2D9C6B69B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0442" y="2823536"/>
            <a:ext cx="221615" cy="228600"/>
          </a:xfrm>
          <a:prstGeom prst="rect">
            <a:avLst/>
          </a:prstGeom>
        </p:spPr>
      </p:pic>
      <p:pic>
        <p:nvPicPr>
          <p:cNvPr id="10" name="Picture 9">
            <a:extLst>
              <a:ext uri="{FF2B5EF4-FFF2-40B4-BE49-F238E27FC236}">
                <a16:creationId xmlns:a16="http://schemas.microsoft.com/office/drawing/2014/main" id="{6103A00E-7D87-CE29-48B2-A373A7F48F72}"/>
              </a:ext>
            </a:extLst>
          </p:cNvPr>
          <p:cNvPicPr>
            <a:picLocks noChangeAspect="1"/>
          </p:cNvPicPr>
          <p:nvPr/>
        </p:nvPicPr>
        <p:blipFill>
          <a:blip r:embed="rId4"/>
          <a:stretch>
            <a:fillRect/>
          </a:stretch>
        </p:blipFill>
        <p:spPr>
          <a:xfrm>
            <a:off x="1000442" y="1965722"/>
            <a:ext cx="224790" cy="228600"/>
          </a:xfrm>
          <a:prstGeom prst="rect">
            <a:avLst/>
          </a:prstGeom>
        </p:spPr>
      </p:pic>
      <p:pic>
        <p:nvPicPr>
          <p:cNvPr id="4" name="Picture 3">
            <a:extLst>
              <a:ext uri="{FF2B5EF4-FFF2-40B4-BE49-F238E27FC236}">
                <a16:creationId xmlns:a16="http://schemas.microsoft.com/office/drawing/2014/main" id="{0241FDAE-8CDF-EA7A-4E29-ED923CF7B0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587984"/>
            <a:ext cx="221615" cy="228600"/>
          </a:xfrm>
          <a:prstGeom prst="rect">
            <a:avLst/>
          </a:prstGeom>
        </p:spPr>
      </p:pic>
      <p:pic>
        <p:nvPicPr>
          <p:cNvPr id="6" name="Picture 5">
            <a:extLst>
              <a:ext uri="{FF2B5EF4-FFF2-40B4-BE49-F238E27FC236}">
                <a16:creationId xmlns:a16="http://schemas.microsoft.com/office/drawing/2014/main" id="{B61AD3A8-7E7F-011E-A98A-4C9F2C8DD5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1067409"/>
            <a:ext cx="221615" cy="228600"/>
          </a:xfrm>
          <a:prstGeom prst="rect">
            <a:avLst/>
          </a:prstGeom>
        </p:spPr>
      </p:pic>
      <p:pic>
        <p:nvPicPr>
          <p:cNvPr id="11" name="Picture 10">
            <a:extLst>
              <a:ext uri="{FF2B5EF4-FFF2-40B4-BE49-F238E27FC236}">
                <a16:creationId xmlns:a16="http://schemas.microsoft.com/office/drawing/2014/main" id="{97510899-956A-B825-F348-2BF3437B25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1597025"/>
            <a:ext cx="221615" cy="228600"/>
          </a:xfrm>
          <a:prstGeom prst="rect">
            <a:avLst/>
          </a:prstGeom>
        </p:spPr>
      </p:pic>
      <p:pic>
        <p:nvPicPr>
          <p:cNvPr id="13" name="Picture 12">
            <a:extLst>
              <a:ext uri="{FF2B5EF4-FFF2-40B4-BE49-F238E27FC236}">
                <a16:creationId xmlns:a16="http://schemas.microsoft.com/office/drawing/2014/main" id="{C59331EC-1B4A-F9CF-78E4-02057F3894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2080022"/>
            <a:ext cx="221615" cy="228600"/>
          </a:xfrm>
          <a:prstGeom prst="rect">
            <a:avLst/>
          </a:prstGeom>
        </p:spPr>
      </p:pic>
      <p:pic>
        <p:nvPicPr>
          <p:cNvPr id="16" name="Picture 15">
            <a:extLst>
              <a:ext uri="{FF2B5EF4-FFF2-40B4-BE49-F238E27FC236}">
                <a16:creationId xmlns:a16="http://schemas.microsoft.com/office/drawing/2014/main" id="{A50088F2-8352-A7E9-E2B1-19738C1C8D3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3082212"/>
            <a:ext cx="221615" cy="228600"/>
          </a:xfrm>
          <a:prstGeom prst="rect">
            <a:avLst/>
          </a:prstGeom>
        </p:spPr>
      </p:pic>
      <p:pic>
        <p:nvPicPr>
          <p:cNvPr id="19" name="Picture 18">
            <a:extLst>
              <a:ext uri="{FF2B5EF4-FFF2-40B4-BE49-F238E27FC236}">
                <a16:creationId xmlns:a16="http://schemas.microsoft.com/office/drawing/2014/main" id="{F66F294B-71C9-B573-E7E8-5D21D43F52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3573376"/>
            <a:ext cx="221615" cy="228600"/>
          </a:xfrm>
          <a:prstGeom prst="rect">
            <a:avLst/>
          </a:prstGeom>
        </p:spPr>
      </p:pic>
      <p:pic>
        <p:nvPicPr>
          <p:cNvPr id="27" name="Picture 26">
            <a:extLst>
              <a:ext uri="{FF2B5EF4-FFF2-40B4-BE49-F238E27FC236}">
                <a16:creationId xmlns:a16="http://schemas.microsoft.com/office/drawing/2014/main" id="{C998A642-330D-9E33-92B9-CEBC2BB69A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4090987"/>
            <a:ext cx="221615" cy="228600"/>
          </a:xfrm>
          <a:prstGeom prst="rect">
            <a:avLst/>
          </a:prstGeom>
        </p:spPr>
      </p:pic>
      <p:pic>
        <p:nvPicPr>
          <p:cNvPr id="28" name="Picture 27">
            <a:extLst>
              <a:ext uri="{FF2B5EF4-FFF2-40B4-BE49-F238E27FC236}">
                <a16:creationId xmlns:a16="http://schemas.microsoft.com/office/drawing/2014/main" id="{35D702CB-AB4E-16D0-321B-DB83A2B729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4588036"/>
            <a:ext cx="221615" cy="228600"/>
          </a:xfrm>
          <a:prstGeom prst="rect">
            <a:avLst/>
          </a:prstGeom>
        </p:spPr>
      </p:pic>
      <p:graphicFrame>
        <p:nvGraphicFramePr>
          <p:cNvPr id="34" name="Chart 33">
            <a:extLst>
              <a:ext uri="{FF2B5EF4-FFF2-40B4-BE49-F238E27FC236}">
                <a16:creationId xmlns:a16="http://schemas.microsoft.com/office/drawing/2014/main" id="{B8293653-92DF-4471-816D-2A918635B7BD}"/>
              </a:ext>
            </a:extLst>
          </p:cNvPr>
          <p:cNvGraphicFramePr/>
          <p:nvPr>
            <p:extLst>
              <p:ext uri="{D42A27DB-BD31-4B8C-83A1-F6EECF244321}">
                <p14:modId xmlns:p14="http://schemas.microsoft.com/office/powerpoint/2010/main" val="3469889571"/>
              </p:ext>
            </p:extLst>
          </p:nvPr>
        </p:nvGraphicFramePr>
        <p:xfrm>
          <a:off x="4254366" y="434593"/>
          <a:ext cx="6133039" cy="5533068"/>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4">
            <a:extLst>
              <a:ext uri="{FF2B5EF4-FFF2-40B4-BE49-F238E27FC236}">
                <a16:creationId xmlns:a16="http://schemas.microsoft.com/office/drawing/2014/main" id="{0E4CE963-FC06-701B-661F-EE4F194E255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49909" y="2585163"/>
            <a:ext cx="221615" cy="228600"/>
          </a:xfrm>
          <a:prstGeom prst="rect">
            <a:avLst/>
          </a:prstGeom>
        </p:spPr>
      </p:pic>
      <p:pic>
        <p:nvPicPr>
          <p:cNvPr id="7" name="Picture 6">
            <a:extLst>
              <a:ext uri="{FF2B5EF4-FFF2-40B4-BE49-F238E27FC236}">
                <a16:creationId xmlns:a16="http://schemas.microsoft.com/office/drawing/2014/main" id="{DDDEB720-8143-47DA-59F5-76897DE05C5D}"/>
              </a:ext>
            </a:extLst>
          </p:cNvPr>
          <p:cNvPicPr>
            <a:picLocks noChangeAspect="1"/>
          </p:cNvPicPr>
          <p:nvPr/>
        </p:nvPicPr>
        <p:blipFill>
          <a:blip r:embed="rId4"/>
          <a:stretch>
            <a:fillRect/>
          </a:stretch>
        </p:blipFill>
        <p:spPr>
          <a:xfrm>
            <a:off x="10387405" y="3082212"/>
            <a:ext cx="224790" cy="228600"/>
          </a:xfrm>
          <a:prstGeom prst="rect">
            <a:avLst/>
          </a:prstGeom>
        </p:spPr>
      </p:pic>
    </p:spTree>
    <p:extLst>
      <p:ext uri="{BB962C8B-B14F-4D97-AF65-F5344CB8AC3E}">
        <p14:creationId xmlns:p14="http://schemas.microsoft.com/office/powerpoint/2010/main" val="379706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667F-7970-DF09-B5D3-40F452667300}"/>
              </a:ext>
            </a:extLst>
          </p:cNvPr>
          <p:cNvSpPr>
            <a:spLocks noGrp="1"/>
          </p:cNvSpPr>
          <p:nvPr>
            <p:ph type="title"/>
          </p:nvPr>
        </p:nvSpPr>
        <p:spPr/>
        <p:txBody>
          <a:bodyPr/>
          <a:lstStyle/>
          <a:p>
            <a:r>
              <a:rPr lang="en-US" dirty="0"/>
              <a:t>What if we apply the current proposal to the 2025 Assessment Data?</a:t>
            </a:r>
          </a:p>
        </p:txBody>
      </p:sp>
      <p:sp>
        <p:nvSpPr>
          <p:cNvPr id="3" name="Content Placeholder 2">
            <a:extLst>
              <a:ext uri="{FF2B5EF4-FFF2-40B4-BE49-F238E27FC236}">
                <a16:creationId xmlns:a16="http://schemas.microsoft.com/office/drawing/2014/main" id="{0B47D762-30C3-4F27-5CC5-7F728B63B552}"/>
              </a:ext>
            </a:extLst>
          </p:cNvPr>
          <p:cNvSpPr>
            <a:spLocks noGrp="1"/>
          </p:cNvSpPr>
          <p:nvPr>
            <p:ph idx="1"/>
          </p:nvPr>
        </p:nvSpPr>
        <p:spPr/>
        <p:txBody>
          <a:bodyPr/>
          <a:lstStyle/>
          <a:p>
            <a:pPr lvl="1"/>
            <a:r>
              <a:rPr lang="en-US" dirty="0"/>
              <a:t>23 of 24 IIS would be validated at the basic level</a:t>
            </a:r>
          </a:p>
          <a:p>
            <a:pPr lvl="1"/>
            <a:endParaRPr lang="en-US" dirty="0"/>
          </a:p>
          <a:p>
            <a:pPr lvl="1"/>
            <a:r>
              <a:rPr lang="en-US" dirty="0"/>
              <a:t>1 of 24 would be validated at the complete level</a:t>
            </a:r>
          </a:p>
          <a:p>
            <a:endParaRPr lang="en-US" dirty="0"/>
          </a:p>
        </p:txBody>
      </p:sp>
    </p:spTree>
    <p:extLst>
      <p:ext uri="{BB962C8B-B14F-4D97-AF65-F5344CB8AC3E}">
        <p14:creationId xmlns:p14="http://schemas.microsoft.com/office/powerpoint/2010/main" val="3880100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B562-11D7-F6EE-9681-398487F9B034}"/>
              </a:ext>
            </a:extLst>
          </p:cNvPr>
          <p:cNvSpPr>
            <a:spLocks noGrp="1"/>
          </p:cNvSpPr>
          <p:nvPr>
            <p:ph type="title"/>
          </p:nvPr>
        </p:nvSpPr>
        <p:spPr/>
        <p:txBody>
          <a:bodyPr/>
          <a:lstStyle/>
          <a:p>
            <a:r>
              <a:rPr lang="en-US" dirty="0"/>
              <a:t>Open Forum</a:t>
            </a:r>
          </a:p>
        </p:txBody>
      </p:sp>
      <p:sp>
        <p:nvSpPr>
          <p:cNvPr id="4" name="Text Placeholder 2">
            <a:extLst>
              <a:ext uri="{FF2B5EF4-FFF2-40B4-BE49-F238E27FC236}">
                <a16:creationId xmlns:a16="http://schemas.microsoft.com/office/drawing/2014/main" id="{06EA753A-D7AD-0923-D7CE-7D63A63891C6}"/>
              </a:ext>
            </a:extLst>
          </p:cNvPr>
          <p:cNvSpPr txBox="1">
            <a:spLocks/>
          </p:cNvSpPr>
          <p:nvPr/>
        </p:nvSpPr>
        <p:spPr>
          <a:xfrm>
            <a:off x="955675" y="4562475"/>
            <a:ext cx="8791121" cy="15001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Jody Dial</a:t>
            </a:r>
          </a:p>
        </p:txBody>
      </p:sp>
    </p:spTree>
    <p:extLst>
      <p:ext uri="{BB962C8B-B14F-4D97-AF65-F5344CB8AC3E}">
        <p14:creationId xmlns:p14="http://schemas.microsoft.com/office/powerpoint/2010/main" val="151385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E12B-1936-4BF9-9843-701A62290061}"/>
              </a:ext>
            </a:extLst>
          </p:cNvPr>
          <p:cNvSpPr>
            <a:spLocks noGrp="1"/>
          </p:cNvSpPr>
          <p:nvPr>
            <p:ph type="title"/>
          </p:nvPr>
        </p:nvSpPr>
        <p:spPr/>
        <p:txBody>
          <a:bodyPr/>
          <a:lstStyle/>
          <a:p>
            <a:r>
              <a:rPr lang="en-US" dirty="0"/>
              <a:t>Technical Support </a:t>
            </a:r>
          </a:p>
        </p:txBody>
      </p:sp>
      <p:sp>
        <p:nvSpPr>
          <p:cNvPr id="3" name="Content Placeholder 2">
            <a:extLst>
              <a:ext uri="{FF2B5EF4-FFF2-40B4-BE49-F238E27FC236}">
                <a16:creationId xmlns:a16="http://schemas.microsoft.com/office/drawing/2014/main" id="{502D8994-F3BA-473F-A206-566082E496BA}"/>
              </a:ext>
            </a:extLst>
          </p:cNvPr>
          <p:cNvSpPr>
            <a:spLocks noGrp="1"/>
          </p:cNvSpPr>
          <p:nvPr>
            <p:ph sz="half" idx="1"/>
          </p:nvPr>
        </p:nvSpPr>
        <p:spPr/>
        <p:txBody>
          <a:bodyPr vert="horz" lIns="91440" tIns="45720" rIns="91440" bIns="45720" rtlCol="0" anchor="t">
            <a:normAutofit/>
          </a:bodyPr>
          <a:lstStyle/>
          <a:p>
            <a:pPr marL="228600" indent="0">
              <a:lnSpc>
                <a:spcPct val="150000"/>
              </a:lnSpc>
              <a:buNone/>
            </a:pPr>
            <a:r>
              <a:rPr lang="en-US" dirty="0"/>
              <a:t>If you experience any technical issues during the meeting, please contact </a:t>
            </a:r>
            <a:r>
              <a:rPr lang="en-US" b="1" dirty="0"/>
              <a:t>AIRA Standards &amp; Analytics Team </a:t>
            </a:r>
            <a:r>
              <a:rPr lang="en-US" dirty="0"/>
              <a:t>via direct message in the Chat.</a:t>
            </a:r>
          </a:p>
        </p:txBody>
      </p:sp>
      <p:pic>
        <p:nvPicPr>
          <p:cNvPr id="9" name="Content Placeholder 8" descr="Chat outline">
            <a:extLst>
              <a:ext uri="{FF2B5EF4-FFF2-40B4-BE49-F238E27FC236}">
                <a16:creationId xmlns:a16="http://schemas.microsoft.com/office/drawing/2014/main" id="{FA587C33-DBBB-4BC5-817D-C249BF3F49BC}"/>
              </a:ext>
            </a:extLst>
          </p:cNvPr>
          <p:cNvPicPr>
            <a:picLocks noGrp="1" noChangeAspect="1"/>
          </p:cNvPicPr>
          <p:nvPr>
            <p:ph sz="half" idx="2"/>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9977" y="1118377"/>
            <a:ext cx="4621246" cy="4621246"/>
          </a:xfrm>
        </p:spPr>
      </p:pic>
      <p:sp>
        <p:nvSpPr>
          <p:cNvPr id="4" name="Slide Number Placeholder 3">
            <a:extLst>
              <a:ext uri="{FF2B5EF4-FFF2-40B4-BE49-F238E27FC236}">
                <a16:creationId xmlns:a16="http://schemas.microsoft.com/office/drawing/2014/main" id="{DC7DCFC1-7380-47FC-B83D-969BEEB043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spTree>
    <p:extLst>
      <p:ext uri="{BB962C8B-B14F-4D97-AF65-F5344CB8AC3E}">
        <p14:creationId xmlns:p14="http://schemas.microsoft.com/office/powerpoint/2010/main" val="4268926057"/>
      </p:ext>
    </p:extLst>
  </p:cSld>
  <p:clrMapOvr>
    <a:masterClrMapping/>
  </p:clrMapOvr>
  <mc:AlternateContent xmlns:mc="http://schemas.openxmlformats.org/markup-compatibility/2006" xmlns:p14="http://schemas.microsoft.com/office/powerpoint/2010/main">
    <mc:Choice Requires="p14">
      <p:transition spd="slow" p14:dur="2000" advTm="9527"/>
    </mc:Choice>
    <mc:Fallback xmlns="">
      <p:transition spd="slow" advTm="952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EF6E-6E4E-488F-87A9-9CB60F0AF8A6}"/>
              </a:ext>
            </a:extLst>
          </p:cNvPr>
          <p:cNvSpPr>
            <a:spLocks noGrp="1"/>
          </p:cNvSpPr>
          <p:nvPr>
            <p:ph type="title"/>
          </p:nvPr>
        </p:nvSpPr>
        <p:spPr/>
        <p:txBody>
          <a:bodyPr/>
          <a:lstStyle/>
          <a:p>
            <a:r>
              <a:rPr lang="en-US" dirty="0"/>
              <a:t>Open Forum</a:t>
            </a:r>
          </a:p>
        </p:txBody>
      </p:sp>
      <p:sp>
        <p:nvSpPr>
          <p:cNvPr id="6" name="Content Placeholder 5">
            <a:extLst>
              <a:ext uri="{FF2B5EF4-FFF2-40B4-BE49-F238E27FC236}">
                <a16:creationId xmlns:a16="http://schemas.microsoft.com/office/drawing/2014/main" id="{6B659EB7-71F1-9E42-8B27-1C21ED472B4E}"/>
              </a:ext>
            </a:extLst>
          </p:cNvPr>
          <p:cNvSpPr>
            <a:spLocks noGrp="1"/>
          </p:cNvSpPr>
          <p:nvPr>
            <p:ph idx="1"/>
          </p:nvPr>
        </p:nvSpPr>
        <p:spPr>
          <a:xfrm>
            <a:off x="6590473" y="1690689"/>
            <a:ext cx="4892669" cy="2720150"/>
          </a:xfrm>
        </p:spPr>
        <p:txBody>
          <a:bodyPr/>
          <a:lstStyle/>
          <a:p>
            <a:pPr marL="0" indent="0">
              <a:buNone/>
            </a:pPr>
            <a:r>
              <a:rPr lang="en-US" b="1" dirty="0"/>
              <a:t>How do I ask a question or make a comment?</a:t>
            </a:r>
          </a:p>
        </p:txBody>
      </p:sp>
      <p:pic>
        <p:nvPicPr>
          <p:cNvPr id="5" name="Picture 4">
            <a:extLst>
              <a:ext uri="{FF2B5EF4-FFF2-40B4-BE49-F238E27FC236}">
                <a16:creationId xmlns:a16="http://schemas.microsoft.com/office/drawing/2014/main" id="{BAF7A393-3D92-0849-8625-4371B1279CFA}"/>
              </a:ext>
            </a:extLst>
          </p:cNvPr>
          <p:cNvPicPr>
            <a:picLocks noChangeAspect="1"/>
          </p:cNvPicPr>
          <p:nvPr/>
        </p:nvPicPr>
        <p:blipFill rotWithShape="1">
          <a:blip r:embed="rId3">
            <a:extLst>
              <a:ext uri="{28A0092B-C50C-407E-A947-70E740481C1C}">
                <a14:useLocalDpi xmlns:a14="http://schemas.microsoft.com/office/drawing/2010/main" val="0"/>
              </a:ext>
            </a:extLst>
          </a:blip>
          <a:srcRect l="12108"/>
          <a:stretch/>
        </p:blipFill>
        <p:spPr>
          <a:xfrm>
            <a:off x="-4358" y="1977777"/>
            <a:ext cx="6101834" cy="4104413"/>
          </a:xfrm>
          <a:prstGeom prst="rect">
            <a:avLst/>
          </a:prstGeom>
        </p:spPr>
      </p:pic>
      <p:sp>
        <p:nvSpPr>
          <p:cNvPr id="8" name="Oval 7">
            <a:extLst>
              <a:ext uri="{FF2B5EF4-FFF2-40B4-BE49-F238E27FC236}">
                <a16:creationId xmlns:a16="http://schemas.microsoft.com/office/drawing/2014/main" id="{874525E5-A9F0-7E43-A234-E174EA76FF0F}"/>
              </a:ext>
            </a:extLst>
          </p:cNvPr>
          <p:cNvSpPr>
            <a:spLocks noChangeAspect="1"/>
          </p:cNvSpPr>
          <p:nvPr/>
        </p:nvSpPr>
        <p:spPr>
          <a:xfrm>
            <a:off x="6567865" y="3895197"/>
            <a:ext cx="914400" cy="914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1" name="Graphic 10">
            <a:extLst>
              <a:ext uri="{FF2B5EF4-FFF2-40B4-BE49-F238E27FC236}">
                <a16:creationId xmlns:a16="http://schemas.microsoft.com/office/drawing/2014/main" id="{174DC3B2-12A3-584D-A036-2CAE355ED9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26424" y="4133398"/>
            <a:ext cx="420624" cy="420624"/>
          </a:xfrm>
          <a:prstGeom prst="rect">
            <a:avLst/>
          </a:prstGeom>
        </p:spPr>
      </p:pic>
      <p:sp>
        <p:nvSpPr>
          <p:cNvPr id="12" name="TextBox 11">
            <a:extLst>
              <a:ext uri="{FF2B5EF4-FFF2-40B4-BE49-F238E27FC236}">
                <a16:creationId xmlns:a16="http://schemas.microsoft.com/office/drawing/2014/main" id="{2AB0A202-C48B-D94A-AEB4-BC18521B3DB4}"/>
              </a:ext>
            </a:extLst>
          </p:cNvPr>
          <p:cNvSpPr txBox="1"/>
          <p:nvPr/>
        </p:nvSpPr>
        <p:spPr>
          <a:xfrm>
            <a:off x="7619321" y="4029984"/>
            <a:ext cx="3681174" cy="917367"/>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a:ea typeface="+mn-ea"/>
                <a:cs typeface="+mn-cs"/>
              </a:rPr>
              <a:t>Select the chat icon and type your question/comment into the chat box.</a:t>
            </a:r>
          </a:p>
        </p:txBody>
      </p:sp>
      <p:sp>
        <p:nvSpPr>
          <p:cNvPr id="13" name="Oval 12">
            <a:extLst>
              <a:ext uri="{FF2B5EF4-FFF2-40B4-BE49-F238E27FC236}">
                <a16:creationId xmlns:a16="http://schemas.microsoft.com/office/drawing/2014/main" id="{44BBBD25-50B3-1B48-B84A-96113CBAC4E0}"/>
              </a:ext>
            </a:extLst>
          </p:cNvPr>
          <p:cNvSpPr>
            <a:spLocks noChangeAspect="1"/>
          </p:cNvSpPr>
          <p:nvPr/>
        </p:nvSpPr>
        <p:spPr>
          <a:xfrm>
            <a:off x="6563215" y="3891109"/>
            <a:ext cx="914946" cy="9144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id="{FC4962BA-E04B-9D44-B6A0-D00F40569AFD}"/>
              </a:ext>
            </a:extLst>
          </p:cNvPr>
          <p:cNvSpPr txBox="1"/>
          <p:nvPr/>
        </p:nvSpPr>
        <p:spPr>
          <a:xfrm>
            <a:off x="7614121" y="5027128"/>
            <a:ext cx="3869021" cy="636649"/>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a:ea typeface="+mn-ea"/>
                <a:cs typeface="+mn-cs"/>
              </a:rPr>
              <a:t>Select the reactions icon, select “Raise Hand,” and you will be called on.</a:t>
            </a:r>
          </a:p>
        </p:txBody>
      </p:sp>
      <p:sp>
        <p:nvSpPr>
          <p:cNvPr id="28" name="Oval 27">
            <a:extLst>
              <a:ext uri="{FF2B5EF4-FFF2-40B4-BE49-F238E27FC236}">
                <a16:creationId xmlns:a16="http://schemas.microsoft.com/office/drawing/2014/main" id="{B570D5CD-1764-6640-9714-8A5C005EC297}"/>
              </a:ext>
            </a:extLst>
          </p:cNvPr>
          <p:cNvSpPr>
            <a:spLocks noChangeAspect="1"/>
          </p:cNvSpPr>
          <p:nvPr/>
        </p:nvSpPr>
        <p:spPr>
          <a:xfrm>
            <a:off x="6567865" y="4966421"/>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9" name="Oval 28">
            <a:extLst>
              <a:ext uri="{FF2B5EF4-FFF2-40B4-BE49-F238E27FC236}">
                <a16:creationId xmlns:a16="http://schemas.microsoft.com/office/drawing/2014/main" id="{1BE07D52-7AC5-004A-B927-4FA0C34ADBAC}"/>
              </a:ext>
            </a:extLst>
          </p:cNvPr>
          <p:cNvSpPr>
            <a:spLocks noChangeAspect="1"/>
          </p:cNvSpPr>
          <p:nvPr/>
        </p:nvSpPr>
        <p:spPr>
          <a:xfrm>
            <a:off x="6563215" y="4888526"/>
            <a:ext cx="914400" cy="913855"/>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025" name="Picture 1024">
            <a:extLst>
              <a:ext uri="{FF2B5EF4-FFF2-40B4-BE49-F238E27FC236}">
                <a16:creationId xmlns:a16="http://schemas.microsoft.com/office/drawing/2014/main" id="{26D16B30-B364-419D-A15D-64754850077A}"/>
              </a:ext>
            </a:extLst>
          </p:cNvPr>
          <p:cNvPicPr>
            <a:picLocks noChangeAspect="1"/>
          </p:cNvPicPr>
          <p:nvPr/>
        </p:nvPicPr>
        <p:blipFill>
          <a:blip r:embed="rId5"/>
          <a:stretch>
            <a:fillRect/>
          </a:stretch>
        </p:blipFill>
        <p:spPr>
          <a:xfrm>
            <a:off x="3024" y="2151342"/>
            <a:ext cx="5291590" cy="3608691"/>
          </a:xfrm>
          <a:prstGeom prst="rect">
            <a:avLst/>
          </a:prstGeom>
        </p:spPr>
      </p:pic>
      <p:sp>
        <p:nvSpPr>
          <p:cNvPr id="63" name="Oval 62">
            <a:extLst>
              <a:ext uri="{FF2B5EF4-FFF2-40B4-BE49-F238E27FC236}">
                <a16:creationId xmlns:a16="http://schemas.microsoft.com/office/drawing/2014/main" id="{F13A32B3-7A43-4CAD-9961-2E5B2937A616}"/>
              </a:ext>
            </a:extLst>
          </p:cNvPr>
          <p:cNvSpPr>
            <a:spLocks noChangeAspect="1"/>
          </p:cNvSpPr>
          <p:nvPr/>
        </p:nvSpPr>
        <p:spPr>
          <a:xfrm>
            <a:off x="6579263" y="2874849"/>
            <a:ext cx="914946" cy="914400"/>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CCCB"/>
              </a:solidFill>
              <a:effectLst/>
              <a:uLnTx/>
              <a:uFillTx/>
              <a:latin typeface="Open Sans"/>
              <a:ea typeface="+mn-ea"/>
              <a:cs typeface="+mn-cs"/>
            </a:endParaRPr>
          </a:p>
        </p:txBody>
      </p:sp>
      <p:sp>
        <p:nvSpPr>
          <p:cNvPr id="64" name="TextBox 63">
            <a:extLst>
              <a:ext uri="{FF2B5EF4-FFF2-40B4-BE49-F238E27FC236}">
                <a16:creationId xmlns:a16="http://schemas.microsoft.com/office/drawing/2014/main" id="{E59FE462-FD92-47BE-867F-02496BB77C1B}"/>
              </a:ext>
            </a:extLst>
          </p:cNvPr>
          <p:cNvSpPr txBox="1"/>
          <p:nvPr/>
        </p:nvSpPr>
        <p:spPr>
          <a:xfrm>
            <a:off x="7648089" y="3013724"/>
            <a:ext cx="3681174" cy="636649"/>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a:ea typeface="+mn-ea"/>
                <a:cs typeface="+mn-cs"/>
              </a:rPr>
              <a:t>Select the unmute icon and ask your question verbally.</a:t>
            </a:r>
          </a:p>
        </p:txBody>
      </p:sp>
      <p:pic>
        <p:nvPicPr>
          <p:cNvPr id="32" name="Graphic 31" descr="Radio microphone outline">
            <a:extLst>
              <a:ext uri="{FF2B5EF4-FFF2-40B4-BE49-F238E27FC236}">
                <a16:creationId xmlns:a16="http://schemas.microsoft.com/office/drawing/2014/main" id="{F1FF67BD-F562-405F-AB44-C95D7C51FA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5001" y="3028551"/>
            <a:ext cx="583470" cy="583470"/>
          </a:xfrm>
          <a:prstGeom prst="rect">
            <a:avLst/>
          </a:prstGeom>
        </p:spPr>
      </p:pic>
      <p:cxnSp>
        <p:nvCxnSpPr>
          <p:cNvPr id="75" name="Straight Arrow Connector 34">
            <a:extLst>
              <a:ext uri="{FF2B5EF4-FFF2-40B4-BE49-F238E27FC236}">
                <a16:creationId xmlns:a16="http://schemas.microsoft.com/office/drawing/2014/main" id="{DC174656-EB2C-4E59-B4F5-D5D0C1EB71A1}"/>
              </a:ext>
            </a:extLst>
          </p:cNvPr>
          <p:cNvCxnSpPr>
            <a:cxnSpLocks/>
            <a:stCxn id="13" idx="2"/>
          </p:cNvCxnSpPr>
          <p:nvPr/>
        </p:nvCxnSpPr>
        <p:spPr>
          <a:xfrm rot="10800000" flipV="1">
            <a:off x="2502439" y="4348309"/>
            <a:ext cx="4060777" cy="1069334"/>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34">
            <a:extLst>
              <a:ext uri="{FF2B5EF4-FFF2-40B4-BE49-F238E27FC236}">
                <a16:creationId xmlns:a16="http://schemas.microsoft.com/office/drawing/2014/main" id="{0127C464-5E47-483B-B12F-8DC2CFDEF452}"/>
              </a:ext>
            </a:extLst>
          </p:cNvPr>
          <p:cNvCxnSpPr>
            <a:cxnSpLocks/>
            <a:stCxn id="29" idx="2"/>
          </p:cNvCxnSpPr>
          <p:nvPr/>
        </p:nvCxnSpPr>
        <p:spPr>
          <a:xfrm rot="10800000">
            <a:off x="4319341" y="5339036"/>
            <a:ext cx="2243875" cy="6418"/>
          </a:xfrm>
          <a:prstGeom prst="bentConnector3">
            <a:avLst>
              <a:gd name="adj1" fmla="val 50000"/>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34">
            <a:extLst>
              <a:ext uri="{FF2B5EF4-FFF2-40B4-BE49-F238E27FC236}">
                <a16:creationId xmlns:a16="http://schemas.microsoft.com/office/drawing/2014/main" id="{5C72DED7-52F1-4AF7-A004-15BEE7C943E2}"/>
              </a:ext>
            </a:extLst>
          </p:cNvPr>
          <p:cNvCxnSpPr>
            <a:cxnSpLocks/>
            <a:stCxn id="63" idx="2"/>
          </p:cNvCxnSpPr>
          <p:nvPr/>
        </p:nvCxnSpPr>
        <p:spPr>
          <a:xfrm rot="10800000" flipV="1">
            <a:off x="180475" y="3332049"/>
            <a:ext cx="6398788" cy="2085594"/>
          </a:xfrm>
          <a:prstGeom prst="bentConnector3">
            <a:avLst>
              <a:gd name="adj1" fmla="val 100016"/>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E70540DE-E6DC-0041-8B07-843DAEF1BCB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6208" y="5119581"/>
            <a:ext cx="316992" cy="438912"/>
          </a:xfrm>
          <a:prstGeom prst="rect">
            <a:avLst/>
          </a:prstGeom>
        </p:spPr>
      </p:pic>
      <p:sp>
        <p:nvSpPr>
          <p:cNvPr id="3" name="Slide Number Placeholder 2">
            <a:extLst>
              <a:ext uri="{FF2B5EF4-FFF2-40B4-BE49-F238E27FC236}">
                <a16:creationId xmlns:a16="http://schemas.microsoft.com/office/drawing/2014/main" id="{753D7A18-2DAF-4EF8-A795-033EC2482211}"/>
              </a:ext>
            </a:extLst>
          </p:cNvPr>
          <p:cNvSpPr>
            <a:spLocks noGrp="1"/>
          </p:cNvSpPr>
          <p:nvPr>
            <p:ph type="sldNum" sz="quarter" idx="12"/>
          </p:nvPr>
        </p:nvSpPr>
        <p:spPr/>
        <p:txBody>
          <a:bodyPr/>
          <a:lstStyle/>
          <a:p>
            <a:fld id="{D36B4717-7A1F-49AD-A875-835CE120619F}" type="slidenum">
              <a:rPr lang="en-US" smtClean="0"/>
              <a:t>40</a:t>
            </a:fld>
            <a:endParaRPr lang="en-US" dirty="0"/>
          </a:p>
        </p:txBody>
      </p:sp>
    </p:spTree>
    <p:extLst>
      <p:ext uri="{BB962C8B-B14F-4D97-AF65-F5344CB8AC3E}">
        <p14:creationId xmlns:p14="http://schemas.microsoft.com/office/powerpoint/2010/main" val="372967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477A-7B2C-4FA9-9E98-FE341DA746DE}"/>
              </a:ext>
            </a:extLst>
          </p:cNvPr>
          <p:cNvSpPr>
            <a:spLocks noGrp="1"/>
          </p:cNvSpPr>
          <p:nvPr>
            <p:ph type="title"/>
          </p:nvPr>
        </p:nvSpPr>
        <p:spPr/>
        <p:txBody>
          <a:bodyPr/>
          <a:lstStyle/>
          <a:p>
            <a:r>
              <a:rPr lang="en-US" dirty="0"/>
              <a:t>Wrap Up/Next Steps</a:t>
            </a:r>
          </a:p>
        </p:txBody>
      </p:sp>
      <p:sp>
        <p:nvSpPr>
          <p:cNvPr id="3" name="Text Placeholder 2">
            <a:extLst>
              <a:ext uri="{FF2B5EF4-FFF2-40B4-BE49-F238E27FC236}">
                <a16:creationId xmlns:a16="http://schemas.microsoft.com/office/drawing/2014/main" id="{EC352E68-BE79-450D-A353-643E277FDC69}"/>
              </a:ext>
            </a:extLst>
          </p:cNvPr>
          <p:cNvSpPr>
            <a:spLocks noGrp="1"/>
          </p:cNvSpPr>
          <p:nvPr>
            <p:ph type="body" idx="1"/>
          </p:nvPr>
        </p:nvSpPr>
        <p:spPr/>
        <p:txBody>
          <a:bodyPr/>
          <a:lstStyle/>
          <a:p>
            <a:r>
              <a:rPr lang="en-US" dirty="0"/>
              <a:t>Jody Dial</a:t>
            </a:r>
          </a:p>
        </p:txBody>
      </p:sp>
      <p:sp>
        <p:nvSpPr>
          <p:cNvPr id="4" name="Slide Number Placeholder 3">
            <a:extLst>
              <a:ext uri="{FF2B5EF4-FFF2-40B4-BE49-F238E27FC236}">
                <a16:creationId xmlns:a16="http://schemas.microsoft.com/office/drawing/2014/main" id="{1D2EA32B-9F0A-44FC-82EA-D192DACF8353}"/>
              </a:ext>
            </a:extLst>
          </p:cNvPr>
          <p:cNvSpPr>
            <a:spLocks noGrp="1"/>
          </p:cNvSpPr>
          <p:nvPr>
            <p:ph type="sldNum" sz="quarter" idx="12"/>
          </p:nvPr>
        </p:nvSpPr>
        <p:spPr/>
        <p:txBody>
          <a:bodyPr/>
          <a:lstStyle/>
          <a:p>
            <a:fld id="{D36B4717-7A1F-49AD-A875-835CE120619F}" type="slidenum">
              <a:rPr lang="en-US" smtClean="0"/>
              <a:pPr/>
              <a:t>41</a:t>
            </a:fld>
            <a:endParaRPr lang="en-US" dirty="0"/>
          </a:p>
        </p:txBody>
      </p:sp>
    </p:spTree>
    <p:extLst>
      <p:ext uri="{BB962C8B-B14F-4D97-AF65-F5344CB8AC3E}">
        <p14:creationId xmlns:p14="http://schemas.microsoft.com/office/powerpoint/2010/main" val="2226186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0762-6201-61BE-A17C-EDD3FDAC9666}"/>
              </a:ext>
            </a:extLst>
          </p:cNvPr>
          <p:cNvSpPr>
            <a:spLocks noGrp="1"/>
          </p:cNvSpPr>
          <p:nvPr>
            <p:ph type="title"/>
          </p:nvPr>
        </p:nvSpPr>
        <p:spPr/>
        <p:txBody>
          <a:bodyPr/>
          <a:lstStyle/>
          <a:p>
            <a:r>
              <a:rPr lang="en-US" dirty="0"/>
              <a:t>Community Review and Comments</a:t>
            </a:r>
          </a:p>
        </p:txBody>
      </p:sp>
      <p:sp>
        <p:nvSpPr>
          <p:cNvPr id="3" name="Content Placeholder 2">
            <a:extLst>
              <a:ext uri="{FF2B5EF4-FFF2-40B4-BE49-F238E27FC236}">
                <a16:creationId xmlns:a16="http://schemas.microsoft.com/office/drawing/2014/main" id="{03BFFA1D-F54A-8A1A-A792-CA42192E723A}"/>
              </a:ext>
            </a:extLst>
          </p:cNvPr>
          <p:cNvSpPr>
            <a:spLocks noGrp="1"/>
          </p:cNvSpPr>
          <p:nvPr>
            <p:ph idx="1"/>
          </p:nvPr>
        </p:nvSpPr>
        <p:spPr>
          <a:xfrm>
            <a:off x="838200" y="1825625"/>
            <a:ext cx="5257800" cy="4351338"/>
          </a:xfrm>
        </p:spPr>
        <p:txBody>
          <a:bodyPr>
            <a:normAutofit fontScale="92500" lnSpcReduction="20000"/>
          </a:bodyPr>
          <a:lstStyle/>
          <a:p>
            <a:r>
              <a:rPr lang="en-US" dirty="0"/>
              <a:t>Please review our Measures and Test Document for DAR at: </a:t>
            </a:r>
          </a:p>
          <a:p>
            <a:pPr lvl="1"/>
            <a:r>
              <a:rPr lang="en-US" dirty="0" err="1">
                <a:hlinkClick r:id="rId3"/>
              </a:rPr>
              <a:t>repository.immregistries</a:t>
            </a:r>
            <a:r>
              <a:rPr lang="en-US" dirty="0">
                <a:hlinkClick r:id="rId3"/>
              </a:rPr>
              <a:t>.</a:t>
            </a:r>
            <a:br>
              <a:rPr lang="en-US" dirty="0">
                <a:hlinkClick r:id="rId3"/>
              </a:rPr>
            </a:br>
            <a:r>
              <a:rPr lang="en-US" dirty="0">
                <a:hlinkClick r:id="rId3"/>
              </a:rPr>
              <a:t>org/resource/</a:t>
            </a:r>
            <a:r>
              <a:rPr lang="en-US" dirty="0" err="1">
                <a:hlinkClick r:id="rId3"/>
              </a:rPr>
              <a:t>aira</a:t>
            </a:r>
            <a:r>
              <a:rPr lang="en-US" dirty="0">
                <a:hlinkClick r:id="rId3"/>
              </a:rPr>
              <a:t>-town-</a:t>
            </a:r>
            <a:br>
              <a:rPr lang="en-US" dirty="0">
                <a:hlinkClick r:id="rId3"/>
              </a:rPr>
            </a:br>
            <a:r>
              <a:rPr lang="en-US" dirty="0">
                <a:hlinkClick r:id="rId3"/>
              </a:rPr>
              <a:t>hall-data-at-rest-</a:t>
            </a:r>
            <a:r>
              <a:rPr lang="en-US" dirty="0" err="1">
                <a:hlinkClick r:id="rId3"/>
              </a:rPr>
              <a:t>dar</a:t>
            </a:r>
            <a:endParaRPr lang="en-US" dirty="0"/>
          </a:p>
          <a:p>
            <a:pPr lvl="1"/>
            <a:endParaRPr lang="en-US" dirty="0"/>
          </a:p>
          <a:p>
            <a:pPr lvl="1"/>
            <a:r>
              <a:rPr lang="en-US" dirty="0"/>
              <a:t>Comments accepted through June 3</a:t>
            </a:r>
            <a:r>
              <a:rPr lang="en-US" baseline="30000" dirty="0"/>
              <a:t>rd</a:t>
            </a:r>
          </a:p>
          <a:p>
            <a:pPr lvl="1"/>
            <a:endParaRPr lang="en-US" dirty="0"/>
          </a:p>
          <a:p>
            <a:pPr lvl="1"/>
            <a:r>
              <a:rPr lang="en-US" dirty="0"/>
              <a:t>Send to </a:t>
            </a:r>
            <a:r>
              <a:rPr lang="en-US" dirty="0">
                <a:hlinkClick r:id="rId4"/>
              </a:rPr>
              <a:t>rsandtveit@immregistries.org</a:t>
            </a:r>
            <a:r>
              <a:rPr lang="en-US" dirty="0"/>
              <a:t> </a:t>
            </a:r>
          </a:p>
          <a:p>
            <a:pPr lvl="1"/>
            <a:endParaRPr lang="en-US" dirty="0"/>
          </a:p>
          <a:p>
            <a:pPr lvl="1"/>
            <a:r>
              <a:rPr lang="en-US" dirty="0"/>
              <a:t>All comments will receive responses</a:t>
            </a:r>
          </a:p>
        </p:txBody>
      </p:sp>
      <p:pic>
        <p:nvPicPr>
          <p:cNvPr id="1026" name="Picture 2">
            <a:extLst>
              <a:ext uri="{FF2B5EF4-FFF2-40B4-BE49-F238E27FC236}">
                <a16:creationId xmlns:a16="http://schemas.microsoft.com/office/drawing/2014/main" id="{1E5DEE66-A5FF-56EB-E48B-F1D071CA7E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46" t="6099" r="6210" b="6004"/>
          <a:stretch>
            <a:fillRect/>
          </a:stretch>
        </p:blipFill>
        <p:spPr bwMode="auto">
          <a:xfrm>
            <a:off x="7791010" y="1956335"/>
            <a:ext cx="2913386" cy="294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674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026C-225B-4CDA-9D83-84D2563D9469}"/>
              </a:ext>
            </a:extLst>
          </p:cNvPr>
          <p:cNvSpPr>
            <a:spLocks noGrp="1"/>
          </p:cNvSpPr>
          <p:nvPr>
            <p:ph type="title"/>
          </p:nvPr>
        </p:nvSpPr>
        <p:spPr>
          <a:xfrm>
            <a:off x="831850" y="839482"/>
            <a:ext cx="9245469" cy="2589517"/>
          </a:xfrm>
        </p:spPr>
        <p:txBody>
          <a:bodyPr>
            <a:normAutofit/>
          </a:bodyPr>
          <a:lstStyle/>
          <a:p>
            <a:r>
              <a:rPr lang="en-US" dirty="0"/>
              <a:t>Thank you for joining us, for your input, and for your continued improvement work!</a:t>
            </a:r>
          </a:p>
        </p:txBody>
      </p:sp>
      <p:sp>
        <p:nvSpPr>
          <p:cNvPr id="3" name="Text Placeholder 2">
            <a:extLst>
              <a:ext uri="{FF2B5EF4-FFF2-40B4-BE49-F238E27FC236}">
                <a16:creationId xmlns:a16="http://schemas.microsoft.com/office/drawing/2014/main" id="{BC84F95F-8470-499F-A723-2EF2BDEDBA04}"/>
              </a:ext>
            </a:extLst>
          </p:cNvPr>
          <p:cNvSpPr>
            <a:spLocks noGrp="1"/>
          </p:cNvSpPr>
          <p:nvPr>
            <p:ph type="body" idx="1"/>
          </p:nvPr>
        </p:nvSpPr>
        <p:spPr>
          <a:xfrm>
            <a:off x="831850" y="4394526"/>
            <a:ext cx="7214869" cy="2299062"/>
          </a:xfrm>
        </p:spPr>
        <p:txBody>
          <a:bodyPr>
            <a:normAutofit/>
          </a:bodyPr>
          <a:lstStyle/>
          <a:p>
            <a:r>
              <a:rPr lang="en-US" dirty="0"/>
              <a:t>Jody Dial: </a:t>
            </a:r>
            <a:r>
              <a:rPr lang="en-US" dirty="0">
                <a:hlinkClick r:id="rId3"/>
              </a:rPr>
              <a:t>jdial@immregistries.org</a:t>
            </a:r>
            <a:r>
              <a:rPr lang="en-US" dirty="0"/>
              <a:t> </a:t>
            </a:r>
          </a:p>
          <a:p>
            <a:r>
              <a:rPr lang="en-US" dirty="0"/>
              <a:t>Damon Ferlazzo: </a:t>
            </a:r>
            <a:r>
              <a:rPr lang="en-US" dirty="0">
                <a:hlinkClick r:id="rId4"/>
              </a:rPr>
              <a:t>dferlazzo@immregistries.org</a:t>
            </a:r>
            <a:r>
              <a:rPr lang="en-US" dirty="0"/>
              <a:t>  </a:t>
            </a:r>
          </a:p>
          <a:p>
            <a:r>
              <a:rPr lang="en-US" dirty="0"/>
              <a:t>Valentin Šoštarić: </a:t>
            </a:r>
            <a:r>
              <a:rPr lang="en-US" dirty="0">
                <a:hlinkClick r:id="rId5"/>
              </a:rPr>
              <a:t>valentin.sostaric@azdhs.gov</a:t>
            </a:r>
            <a:r>
              <a:rPr lang="en-US" dirty="0"/>
              <a:t> </a:t>
            </a:r>
          </a:p>
        </p:txBody>
      </p:sp>
      <p:sp>
        <p:nvSpPr>
          <p:cNvPr id="4" name="Slide Number Placeholder 3">
            <a:extLst>
              <a:ext uri="{FF2B5EF4-FFF2-40B4-BE49-F238E27FC236}">
                <a16:creationId xmlns:a16="http://schemas.microsoft.com/office/drawing/2014/main" id="{935A9C43-B2E8-403B-9467-51078B453F61}"/>
              </a:ext>
            </a:extLst>
          </p:cNvPr>
          <p:cNvSpPr>
            <a:spLocks noGrp="1"/>
          </p:cNvSpPr>
          <p:nvPr>
            <p:ph type="sldNum" sz="quarter" idx="12"/>
          </p:nvPr>
        </p:nvSpPr>
        <p:spPr/>
        <p:txBody>
          <a:bodyPr/>
          <a:lstStyle/>
          <a:p>
            <a:fld id="{D36B4717-7A1F-49AD-A875-835CE120619F}" type="slidenum">
              <a:rPr lang="en-US" smtClean="0"/>
              <a:pPr/>
              <a:t>43</a:t>
            </a:fld>
            <a:endParaRPr lang="en-US" dirty="0"/>
          </a:p>
        </p:txBody>
      </p:sp>
    </p:spTree>
    <p:extLst>
      <p:ext uri="{BB962C8B-B14F-4D97-AF65-F5344CB8AC3E}">
        <p14:creationId xmlns:p14="http://schemas.microsoft.com/office/powerpoint/2010/main" val="823508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EF6E-6E4E-488F-87A9-9CB60F0AF8A6}"/>
              </a:ext>
            </a:extLst>
          </p:cNvPr>
          <p:cNvSpPr>
            <a:spLocks noGrp="1"/>
          </p:cNvSpPr>
          <p:nvPr>
            <p:ph type="title"/>
          </p:nvPr>
        </p:nvSpPr>
        <p:spPr/>
        <p:txBody>
          <a:bodyPr/>
          <a:lstStyle/>
          <a:p>
            <a:r>
              <a:rPr lang="en-US" dirty="0"/>
              <a:t>Questions</a:t>
            </a:r>
          </a:p>
        </p:txBody>
      </p:sp>
      <p:sp>
        <p:nvSpPr>
          <p:cNvPr id="6" name="Content Placeholder 5">
            <a:extLst>
              <a:ext uri="{FF2B5EF4-FFF2-40B4-BE49-F238E27FC236}">
                <a16:creationId xmlns:a16="http://schemas.microsoft.com/office/drawing/2014/main" id="{6B659EB7-71F1-9E42-8B27-1C21ED472B4E}"/>
              </a:ext>
            </a:extLst>
          </p:cNvPr>
          <p:cNvSpPr>
            <a:spLocks noGrp="1"/>
          </p:cNvSpPr>
          <p:nvPr>
            <p:ph idx="1"/>
          </p:nvPr>
        </p:nvSpPr>
        <p:spPr>
          <a:xfrm>
            <a:off x="6563215" y="1844701"/>
            <a:ext cx="5164946" cy="1972424"/>
          </a:xfrm>
        </p:spPr>
        <p:txBody>
          <a:bodyPr>
            <a:normAutofit fontScale="92500" lnSpcReduction="10000"/>
          </a:bodyPr>
          <a:lstStyle/>
          <a:p>
            <a:pPr marL="0" indent="0">
              <a:buNone/>
            </a:pPr>
            <a:r>
              <a:rPr lang="en-US" b="1" dirty="0"/>
              <a:t>How do I ask a question?</a:t>
            </a:r>
          </a:p>
          <a:p>
            <a:pPr marL="0" indent="0">
              <a:buNone/>
            </a:pPr>
            <a:r>
              <a:rPr lang="en-US" sz="2400" dirty="0"/>
              <a:t>There will be time allotted for Q&amp;A following the presentations.</a:t>
            </a:r>
          </a:p>
          <a:p>
            <a:pPr marL="0" indent="0">
              <a:buNone/>
            </a:pPr>
            <a:endParaRPr lang="en-US" sz="2400" dirty="0"/>
          </a:p>
          <a:p>
            <a:pPr marL="0" indent="0">
              <a:buNone/>
            </a:pPr>
            <a:r>
              <a:rPr lang="en-US" sz="2400" dirty="0"/>
              <a:t>If you think of a question during the presentations:</a:t>
            </a:r>
          </a:p>
        </p:txBody>
      </p:sp>
      <p:pic>
        <p:nvPicPr>
          <p:cNvPr id="5" name="Picture 4">
            <a:extLst>
              <a:ext uri="{FF2B5EF4-FFF2-40B4-BE49-F238E27FC236}">
                <a16:creationId xmlns:a16="http://schemas.microsoft.com/office/drawing/2014/main" id="{BAF7A393-3D92-0849-8625-4371B1279CFA}"/>
              </a:ext>
            </a:extLst>
          </p:cNvPr>
          <p:cNvPicPr>
            <a:picLocks noChangeAspect="1"/>
          </p:cNvPicPr>
          <p:nvPr/>
        </p:nvPicPr>
        <p:blipFill rotWithShape="1">
          <a:blip r:embed="rId3">
            <a:extLst>
              <a:ext uri="{28A0092B-C50C-407E-A947-70E740481C1C}">
                <a14:useLocalDpi xmlns:a14="http://schemas.microsoft.com/office/drawing/2010/main" val="0"/>
              </a:ext>
            </a:extLst>
          </a:blip>
          <a:srcRect l="12108"/>
          <a:stretch/>
        </p:blipFill>
        <p:spPr>
          <a:xfrm>
            <a:off x="-4358" y="1977777"/>
            <a:ext cx="6101834" cy="4104413"/>
          </a:xfrm>
          <a:prstGeom prst="rect">
            <a:avLst/>
          </a:prstGeom>
        </p:spPr>
      </p:pic>
      <p:sp>
        <p:nvSpPr>
          <p:cNvPr id="8" name="Oval 7">
            <a:extLst>
              <a:ext uri="{FF2B5EF4-FFF2-40B4-BE49-F238E27FC236}">
                <a16:creationId xmlns:a16="http://schemas.microsoft.com/office/drawing/2014/main" id="{874525E5-A9F0-7E43-A234-E174EA76FF0F}"/>
              </a:ext>
            </a:extLst>
          </p:cNvPr>
          <p:cNvSpPr>
            <a:spLocks noChangeAspect="1"/>
          </p:cNvSpPr>
          <p:nvPr/>
        </p:nvSpPr>
        <p:spPr>
          <a:xfrm>
            <a:off x="6567865" y="3895197"/>
            <a:ext cx="914400" cy="914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1" name="Graphic 10">
            <a:extLst>
              <a:ext uri="{FF2B5EF4-FFF2-40B4-BE49-F238E27FC236}">
                <a16:creationId xmlns:a16="http://schemas.microsoft.com/office/drawing/2014/main" id="{174DC3B2-12A3-584D-A036-2CAE355ED9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26424" y="4133398"/>
            <a:ext cx="420624" cy="420624"/>
          </a:xfrm>
          <a:prstGeom prst="rect">
            <a:avLst/>
          </a:prstGeom>
        </p:spPr>
      </p:pic>
      <p:sp>
        <p:nvSpPr>
          <p:cNvPr id="12" name="TextBox 11">
            <a:extLst>
              <a:ext uri="{FF2B5EF4-FFF2-40B4-BE49-F238E27FC236}">
                <a16:creationId xmlns:a16="http://schemas.microsoft.com/office/drawing/2014/main" id="{2AB0A202-C48B-D94A-AEB4-BC18521B3DB4}"/>
              </a:ext>
            </a:extLst>
          </p:cNvPr>
          <p:cNvSpPr txBox="1"/>
          <p:nvPr/>
        </p:nvSpPr>
        <p:spPr>
          <a:xfrm>
            <a:off x="7667383" y="3865980"/>
            <a:ext cx="4060778" cy="772584"/>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a:ea typeface="+mn-ea"/>
                <a:cs typeface="+mn-cs"/>
              </a:rPr>
              <a:t>Select the chat icon and type your question into the chat box.</a:t>
            </a:r>
          </a:p>
        </p:txBody>
      </p:sp>
      <p:sp>
        <p:nvSpPr>
          <p:cNvPr id="13" name="Oval 12">
            <a:extLst>
              <a:ext uri="{FF2B5EF4-FFF2-40B4-BE49-F238E27FC236}">
                <a16:creationId xmlns:a16="http://schemas.microsoft.com/office/drawing/2014/main" id="{44BBBD25-50B3-1B48-B84A-96113CBAC4E0}"/>
              </a:ext>
            </a:extLst>
          </p:cNvPr>
          <p:cNvSpPr>
            <a:spLocks noChangeAspect="1"/>
          </p:cNvSpPr>
          <p:nvPr/>
        </p:nvSpPr>
        <p:spPr>
          <a:xfrm>
            <a:off x="6563215" y="3891109"/>
            <a:ext cx="914946" cy="9144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1025" name="Picture 1024">
            <a:extLst>
              <a:ext uri="{FF2B5EF4-FFF2-40B4-BE49-F238E27FC236}">
                <a16:creationId xmlns:a16="http://schemas.microsoft.com/office/drawing/2014/main" id="{26D16B30-B364-419D-A15D-64754850077A}"/>
              </a:ext>
            </a:extLst>
          </p:cNvPr>
          <p:cNvPicPr>
            <a:picLocks noChangeAspect="1"/>
          </p:cNvPicPr>
          <p:nvPr/>
        </p:nvPicPr>
        <p:blipFill>
          <a:blip r:embed="rId5"/>
          <a:stretch>
            <a:fillRect/>
          </a:stretch>
        </p:blipFill>
        <p:spPr>
          <a:xfrm>
            <a:off x="3024" y="2151342"/>
            <a:ext cx="5291590" cy="3608691"/>
          </a:xfrm>
          <a:prstGeom prst="rect">
            <a:avLst/>
          </a:prstGeom>
        </p:spPr>
      </p:pic>
      <p:cxnSp>
        <p:nvCxnSpPr>
          <p:cNvPr id="75" name="Straight Arrow Connector 34">
            <a:extLst>
              <a:ext uri="{FF2B5EF4-FFF2-40B4-BE49-F238E27FC236}">
                <a16:creationId xmlns:a16="http://schemas.microsoft.com/office/drawing/2014/main" id="{DC174656-EB2C-4E59-B4F5-D5D0C1EB71A1}"/>
              </a:ext>
            </a:extLst>
          </p:cNvPr>
          <p:cNvCxnSpPr>
            <a:cxnSpLocks/>
            <a:stCxn id="13" idx="2"/>
          </p:cNvCxnSpPr>
          <p:nvPr/>
        </p:nvCxnSpPr>
        <p:spPr>
          <a:xfrm rot="10800000" flipV="1">
            <a:off x="2502439" y="4348309"/>
            <a:ext cx="4060777" cy="1069334"/>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E70540DE-E6DC-0041-8B07-843DAEF1BCB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66208" y="5119581"/>
            <a:ext cx="316992" cy="438912"/>
          </a:xfrm>
          <a:prstGeom prst="rect">
            <a:avLst/>
          </a:prstGeom>
        </p:spPr>
      </p:pic>
      <p:sp>
        <p:nvSpPr>
          <p:cNvPr id="14" name="Slide Number Placeholder 3">
            <a:extLst>
              <a:ext uri="{FF2B5EF4-FFF2-40B4-BE49-F238E27FC236}">
                <a16:creationId xmlns:a16="http://schemas.microsoft.com/office/drawing/2014/main" id="{BBF2310D-B9AC-47A5-9E02-8311A05E4CB6}"/>
              </a:ext>
            </a:extLst>
          </p:cNvPr>
          <p:cNvSpPr>
            <a:spLocks noGrp="1"/>
          </p:cNvSpPr>
          <p:nvPr>
            <p:ph type="sldNum" sz="quarter" idx="12"/>
          </p:nvPr>
        </p:nvSpPr>
        <p:spPr>
          <a:xfrm>
            <a:off x="8610600" y="6356350"/>
            <a:ext cx="247831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spTree>
    <p:extLst>
      <p:ext uri="{BB962C8B-B14F-4D97-AF65-F5344CB8AC3E}">
        <p14:creationId xmlns:p14="http://schemas.microsoft.com/office/powerpoint/2010/main" val="287192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217BF-6DA7-FD7F-8160-CF4D62D66A25}"/>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0E1F7B10-AB51-8B94-19E6-54C63F0FD8C6}"/>
              </a:ext>
            </a:extLst>
          </p:cNvPr>
          <p:cNvSpPr>
            <a:spLocks noGrp="1"/>
          </p:cNvSpPr>
          <p:nvPr>
            <p:ph idx="1"/>
          </p:nvPr>
        </p:nvSpPr>
        <p:spPr/>
        <p:txBody>
          <a:bodyPr/>
          <a:lstStyle/>
          <a:p>
            <a:r>
              <a:rPr lang="en-US" dirty="0"/>
              <a:t>Welcome</a:t>
            </a:r>
          </a:p>
          <a:p>
            <a:r>
              <a:rPr lang="en-US" dirty="0"/>
              <a:t>Measurement &amp; Improvement Overview</a:t>
            </a:r>
          </a:p>
          <a:p>
            <a:r>
              <a:rPr lang="en-US" dirty="0"/>
              <a:t>Background</a:t>
            </a:r>
          </a:p>
          <a:p>
            <a:r>
              <a:rPr lang="en-US" dirty="0"/>
              <a:t>Measures &amp; Tests</a:t>
            </a:r>
          </a:p>
          <a:p>
            <a:r>
              <a:rPr lang="en-US" dirty="0"/>
              <a:t>Summary Data</a:t>
            </a:r>
          </a:p>
          <a:p>
            <a:r>
              <a:rPr lang="en-US" dirty="0"/>
              <a:t>Open Forum</a:t>
            </a:r>
          </a:p>
          <a:p>
            <a:r>
              <a:rPr lang="en-US" dirty="0"/>
              <a:t>Reminder for Community Comments</a:t>
            </a:r>
          </a:p>
        </p:txBody>
      </p:sp>
    </p:spTree>
    <p:extLst>
      <p:ext uri="{BB962C8B-B14F-4D97-AF65-F5344CB8AC3E}">
        <p14:creationId xmlns:p14="http://schemas.microsoft.com/office/powerpoint/2010/main" val="3002704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BC67-66CC-25F4-6F1A-CF09434CFF1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3CD3653F-BF45-43C7-FE2F-26D56E6B8225}"/>
              </a:ext>
            </a:extLst>
          </p:cNvPr>
          <p:cNvSpPr>
            <a:spLocks noGrp="1"/>
          </p:cNvSpPr>
          <p:nvPr>
            <p:ph idx="1"/>
          </p:nvPr>
        </p:nvSpPr>
        <p:spPr/>
        <p:txBody>
          <a:bodyPr/>
          <a:lstStyle/>
          <a:p>
            <a:endParaRPr lang="en-US" dirty="0"/>
          </a:p>
          <a:p>
            <a:r>
              <a:rPr lang="en-US" dirty="0"/>
              <a:t>Please hold questions until the open forum at the end of the presentation.</a:t>
            </a:r>
          </a:p>
          <a:p>
            <a:pPr marL="228600" indent="0">
              <a:buNone/>
            </a:pPr>
            <a:endParaRPr lang="en-US" dirty="0"/>
          </a:p>
        </p:txBody>
      </p:sp>
    </p:spTree>
    <p:extLst>
      <p:ext uri="{BB962C8B-B14F-4D97-AF65-F5344CB8AC3E}">
        <p14:creationId xmlns:p14="http://schemas.microsoft.com/office/powerpoint/2010/main" val="31639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477A-7B2C-4FA9-9E98-FE341DA746DE}"/>
              </a:ext>
            </a:extLst>
          </p:cNvPr>
          <p:cNvSpPr>
            <a:spLocks noGrp="1"/>
          </p:cNvSpPr>
          <p:nvPr>
            <p:ph type="title"/>
          </p:nvPr>
        </p:nvSpPr>
        <p:spPr/>
        <p:txBody>
          <a:bodyPr/>
          <a:lstStyle/>
          <a:p>
            <a:r>
              <a:rPr lang="en-US" dirty="0"/>
              <a:t>Measurement &amp; Improvement Overview</a:t>
            </a:r>
          </a:p>
        </p:txBody>
      </p:sp>
      <p:sp>
        <p:nvSpPr>
          <p:cNvPr id="3" name="Text Placeholder 2">
            <a:extLst>
              <a:ext uri="{FF2B5EF4-FFF2-40B4-BE49-F238E27FC236}">
                <a16:creationId xmlns:a16="http://schemas.microsoft.com/office/drawing/2014/main" id="{EC352E68-BE79-450D-A353-643E277FDC69}"/>
              </a:ext>
            </a:extLst>
          </p:cNvPr>
          <p:cNvSpPr>
            <a:spLocks noGrp="1"/>
          </p:cNvSpPr>
          <p:nvPr>
            <p:ph type="body" idx="1"/>
          </p:nvPr>
        </p:nvSpPr>
        <p:spPr/>
        <p:txBody>
          <a:bodyPr/>
          <a:lstStyle/>
          <a:p>
            <a:r>
              <a:rPr lang="en-US" dirty="0"/>
              <a:t>Valentin Šoštarić , MACAW co-chair</a:t>
            </a:r>
          </a:p>
        </p:txBody>
      </p:sp>
      <p:sp>
        <p:nvSpPr>
          <p:cNvPr id="4" name="Slide Number Placeholder 3">
            <a:extLst>
              <a:ext uri="{FF2B5EF4-FFF2-40B4-BE49-F238E27FC236}">
                <a16:creationId xmlns:a16="http://schemas.microsoft.com/office/drawing/2014/main" id="{ACB36999-5B10-4F63-811B-778118C8ED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spTree>
    <p:extLst>
      <p:ext uri="{BB962C8B-B14F-4D97-AF65-F5344CB8AC3E}">
        <p14:creationId xmlns:p14="http://schemas.microsoft.com/office/powerpoint/2010/main" val="4064603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93019-B91B-4A45-B6FE-87358151B29B}"/>
              </a:ext>
            </a:extLst>
          </p:cNvPr>
          <p:cNvSpPr>
            <a:spLocks noGrp="1"/>
          </p:cNvSpPr>
          <p:nvPr>
            <p:ph type="title"/>
          </p:nvPr>
        </p:nvSpPr>
        <p:spPr>
          <a:xfrm>
            <a:off x="2266834" y="334168"/>
            <a:ext cx="8886172" cy="1325563"/>
          </a:xfrm>
        </p:spPr>
        <p:txBody>
          <a:bodyPr>
            <a:normAutofit/>
          </a:bodyPr>
          <a:lstStyle/>
          <a:p>
            <a:r>
              <a:rPr lang="en-US" dirty="0"/>
              <a:t>Measurement and Improvement Initiative (M&amp;I) – Overview</a:t>
            </a:r>
          </a:p>
        </p:txBody>
      </p:sp>
      <p:sp>
        <p:nvSpPr>
          <p:cNvPr id="5" name="Content Placeholder 4">
            <a:extLst>
              <a:ext uri="{FF2B5EF4-FFF2-40B4-BE49-F238E27FC236}">
                <a16:creationId xmlns:a16="http://schemas.microsoft.com/office/drawing/2014/main" id="{617FCCB3-4E8D-4B9F-A6AE-BCBB0A781E16}"/>
              </a:ext>
            </a:extLst>
          </p:cNvPr>
          <p:cNvSpPr>
            <a:spLocks noGrp="1"/>
          </p:cNvSpPr>
          <p:nvPr>
            <p:ph idx="1"/>
          </p:nvPr>
        </p:nvSpPr>
        <p:spPr>
          <a:xfrm>
            <a:off x="838201" y="2329543"/>
            <a:ext cx="7057768" cy="3531507"/>
          </a:xfrm>
        </p:spPr>
        <p:txBody>
          <a:bodyPr>
            <a:normAutofit fontScale="85000" lnSpcReduction="10000"/>
          </a:bodyPr>
          <a:lstStyle/>
          <a:p>
            <a:pPr marL="228600" indent="0">
              <a:lnSpc>
                <a:spcPct val="110000"/>
              </a:lnSpc>
              <a:buNone/>
            </a:pPr>
            <a:r>
              <a:rPr lang="en-US" dirty="0"/>
              <a:t>M&amp;I began in 2015 in collaboration with CDC as an effort to: </a:t>
            </a:r>
          </a:p>
          <a:p>
            <a:pPr lvl="1">
              <a:lnSpc>
                <a:spcPct val="110000"/>
              </a:lnSpc>
            </a:pPr>
            <a:r>
              <a:rPr lang="en-US" dirty="0"/>
              <a:t>Test IIS alignment with standards</a:t>
            </a:r>
          </a:p>
          <a:p>
            <a:pPr lvl="1">
              <a:lnSpc>
                <a:spcPct val="110000"/>
              </a:lnSpc>
            </a:pPr>
            <a:r>
              <a:rPr lang="en-US" dirty="0"/>
              <a:t>Provide IIS with info and assistance to improve</a:t>
            </a:r>
          </a:p>
          <a:p>
            <a:pPr marL="228600" indent="0">
              <a:buNone/>
            </a:pPr>
            <a:endParaRPr lang="en-US" sz="1100" dirty="0"/>
          </a:p>
          <a:p>
            <a:pPr marL="228600" indent="0">
              <a:lnSpc>
                <a:spcPct val="120000"/>
              </a:lnSpc>
              <a:buNone/>
            </a:pPr>
            <a:r>
              <a:rPr lang="en-US" dirty="0"/>
              <a:t>All testing is conducted by AIRA through:</a:t>
            </a:r>
          </a:p>
          <a:p>
            <a:pPr lvl="1">
              <a:lnSpc>
                <a:spcPct val="120000"/>
              </a:lnSpc>
            </a:pPr>
            <a:r>
              <a:rPr lang="en-US" dirty="0"/>
              <a:t>Connecting with pre-production systems</a:t>
            </a:r>
          </a:p>
          <a:p>
            <a:pPr lvl="1">
              <a:lnSpc>
                <a:spcPct val="120000"/>
              </a:lnSpc>
            </a:pPr>
            <a:r>
              <a:rPr lang="en-US" dirty="0"/>
              <a:t>Analyzing deidentified data</a:t>
            </a:r>
          </a:p>
          <a:p>
            <a:pPr lvl="1">
              <a:lnSpc>
                <a:spcPct val="120000"/>
              </a:lnSpc>
            </a:pPr>
            <a:r>
              <a:rPr lang="en-US" dirty="0"/>
              <a:t>Sharing results via the Aggregate Analysis </a:t>
            </a:r>
            <a:br>
              <a:rPr lang="en-US" dirty="0"/>
            </a:br>
            <a:r>
              <a:rPr lang="en-US" dirty="0"/>
              <a:t>Reporting Tool (AART)</a:t>
            </a:r>
          </a:p>
        </p:txBody>
      </p:sp>
      <p:sp>
        <p:nvSpPr>
          <p:cNvPr id="2" name="Slide Number Placeholder 1">
            <a:extLst>
              <a:ext uri="{FF2B5EF4-FFF2-40B4-BE49-F238E27FC236}">
                <a16:creationId xmlns:a16="http://schemas.microsoft.com/office/drawing/2014/main" id="{D79DF19E-13B2-4657-B8F6-64C2EC38D0E5}"/>
              </a:ext>
            </a:extLst>
          </p:cNvPr>
          <p:cNvSpPr>
            <a:spLocks noGrp="1"/>
          </p:cNvSpPr>
          <p:nvPr>
            <p:ph type="sldNum" sz="quarter" idx="12"/>
          </p:nvPr>
        </p:nvSpPr>
        <p:spPr>
          <a:xfrm>
            <a:off x="9618516" y="6341269"/>
            <a:ext cx="141648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B4717-7A1F-49AD-A875-835CE120619F}" type="slidenum">
              <a:rPr kumimoji="0" lang="en-US"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6" name="Picture 5">
            <a:extLst>
              <a:ext uri="{FF2B5EF4-FFF2-40B4-BE49-F238E27FC236}">
                <a16:creationId xmlns:a16="http://schemas.microsoft.com/office/drawing/2014/main" id="{E7B92FB5-8680-4911-8E28-B15A5F87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11" y="217348"/>
            <a:ext cx="1596352" cy="1473340"/>
          </a:xfrm>
          <a:prstGeom prst="rect">
            <a:avLst/>
          </a:prstGeom>
        </p:spPr>
      </p:pic>
      <p:graphicFrame>
        <p:nvGraphicFramePr>
          <p:cNvPr id="7" name="Diagram 6">
            <a:extLst>
              <a:ext uri="{FF2B5EF4-FFF2-40B4-BE49-F238E27FC236}">
                <a16:creationId xmlns:a16="http://schemas.microsoft.com/office/drawing/2014/main" id="{B75428C3-D691-4447-8E27-8A9140B70152}"/>
              </a:ext>
            </a:extLst>
          </p:cNvPr>
          <p:cNvGraphicFramePr/>
          <p:nvPr/>
        </p:nvGraphicFramePr>
        <p:xfrm>
          <a:off x="7267699" y="1138687"/>
          <a:ext cx="5014917" cy="5202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6431534"/>
      </p:ext>
    </p:extLst>
  </p:cSld>
  <p:clrMapOvr>
    <a:masterClrMapping/>
  </p:clrMapOvr>
</p:sld>
</file>

<file path=ppt/theme/theme1.xml><?xml version="1.0" encoding="utf-8"?>
<a:theme xmlns:a="http://schemas.openxmlformats.org/drawingml/2006/main" name="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mp; Green">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OB Business Case - Working Draft">
  <a:themeElements>
    <a:clrScheme name="">
      <a:dk1>
        <a:srgbClr val="000000"/>
      </a:dk1>
      <a:lt1>
        <a:srgbClr val="FFFFFF"/>
      </a:lt1>
      <a:dk2>
        <a:srgbClr val="99CC33"/>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Presentation Template_SMALL_White_0427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25425" marR="0" indent="-225425" algn="l" defTabSz="914400" rtl="0" eaLnBrk="1" fontAlgn="base" latinLnBrk="0" hangingPunct="1">
          <a:lnSpc>
            <a:spcPct val="96000"/>
          </a:lnSpc>
          <a:spcBef>
            <a:spcPct val="40000"/>
          </a:spcBef>
          <a:spcAft>
            <a:spcPct val="0"/>
          </a:spcAft>
          <a:buClr>
            <a:schemeClr val="tx1"/>
          </a:buClr>
          <a:buSzPct val="80000"/>
          <a:buFontTx/>
          <a:buChar char="•"/>
          <a:tabLst/>
          <a:defRPr kumimoji="0" lang="en-US" sz="1400" b="1" i="0" u="sng" strike="noStrike" cap="none" normalizeH="0" baseline="0">
            <a:ln>
              <a:noFill/>
            </a:ln>
            <a:solidFill>
              <a:schemeClr val="tx1"/>
            </a:solidFill>
            <a:effectLst>
              <a:outerShdw blurRad="38100" dist="38100" dir="2700000" algn="tl">
                <a:srgbClr val="000000">
                  <a:alpha val="43137"/>
                </a:srgbClr>
              </a:outerShdw>
            </a:effectLst>
            <a:latin typeface="Arial Narrow"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25425" marR="0" indent="-225425" algn="l" defTabSz="914400" rtl="0" eaLnBrk="1" fontAlgn="base" latinLnBrk="0" hangingPunct="1">
          <a:lnSpc>
            <a:spcPct val="96000"/>
          </a:lnSpc>
          <a:spcBef>
            <a:spcPct val="40000"/>
          </a:spcBef>
          <a:spcAft>
            <a:spcPct val="0"/>
          </a:spcAft>
          <a:buClr>
            <a:schemeClr val="tx1"/>
          </a:buClr>
          <a:buSzPct val="80000"/>
          <a:buFontTx/>
          <a:buChar char="•"/>
          <a:tabLst/>
          <a:defRPr kumimoji="0" lang="en-US" sz="1400" b="1" i="0" u="sng" strike="noStrike" cap="none" normalizeH="0" baseline="0">
            <a:ln>
              <a:noFill/>
            </a:ln>
            <a:solidFill>
              <a:schemeClr val="tx1"/>
            </a:solidFill>
            <a:effectLst>
              <a:outerShdw blurRad="38100" dist="38100" dir="2700000" algn="tl">
                <a:srgbClr val="000000">
                  <a:alpha val="43137"/>
                </a:srgbClr>
              </a:outerShdw>
            </a:effectLst>
            <a:latin typeface="Arial Narrow" charset="0"/>
          </a:defRPr>
        </a:defPPr>
      </a:lstStyle>
    </a:lnDef>
  </a:objectDefaults>
  <a:extraClrSchemeLst>
    <a:extraClrScheme>
      <a:clrScheme name="U.S. Consulting On-screen Presentation Template_SMALL_White_0427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Presentation Template_SMALL_White_0427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Presentation Template_SMALL_White_042707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Green">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5503</TotalTime>
  <Words>4817</Words>
  <Application>Microsoft Office PowerPoint</Application>
  <PresentationFormat>Widescreen</PresentationFormat>
  <Paragraphs>724</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43</vt:i4>
      </vt:variant>
    </vt:vector>
  </HeadingPairs>
  <TitlesOfParts>
    <vt:vector size="66" baseType="lpstr">
      <vt:lpstr>Open Sans</vt:lpstr>
      <vt:lpstr>Times New Roman</vt:lpstr>
      <vt:lpstr>Arial Narrow</vt:lpstr>
      <vt:lpstr>Lato Light</vt:lpstr>
      <vt:lpstr>Open Sans Light</vt:lpstr>
      <vt:lpstr>Poppins</vt:lpstr>
      <vt:lpstr>Roboto Black</vt:lpstr>
      <vt:lpstr>Symbol</vt:lpstr>
      <vt:lpstr>Arial</vt:lpstr>
      <vt:lpstr>Wingdings</vt:lpstr>
      <vt:lpstr>Calibri</vt:lpstr>
      <vt:lpstr>White &amp; Blue</vt:lpstr>
      <vt:lpstr>White &amp; Green</vt:lpstr>
      <vt:lpstr>1_BOB Business Case - Working Draft</vt:lpstr>
      <vt:lpstr>1_White &amp; Blue</vt:lpstr>
      <vt:lpstr>Office Theme</vt:lpstr>
      <vt:lpstr>3_White &amp; Blue</vt:lpstr>
      <vt:lpstr>4_White &amp; Blue</vt:lpstr>
      <vt:lpstr>2_White &amp; Blue</vt:lpstr>
      <vt:lpstr>Green</vt:lpstr>
      <vt:lpstr>5_White &amp; Blue</vt:lpstr>
      <vt:lpstr>2_White &amp; Blue</vt:lpstr>
      <vt:lpstr>1_Office Theme</vt:lpstr>
      <vt:lpstr>Data at Rest (DAR) into the Validation Stage of Measurement &amp; Improvement</vt:lpstr>
      <vt:lpstr>Welcome to Today’s Townhall</vt:lpstr>
      <vt:lpstr>PowerPoint Presentation</vt:lpstr>
      <vt:lpstr>Technical Support </vt:lpstr>
      <vt:lpstr>Questions</vt:lpstr>
      <vt:lpstr>Agenda</vt:lpstr>
      <vt:lpstr>Questions?</vt:lpstr>
      <vt:lpstr>Measurement &amp; Improvement Overview</vt:lpstr>
      <vt:lpstr>Measurement and Improvement Initiative (M&amp;I) – Overview</vt:lpstr>
      <vt:lpstr>The AART Dashboard – Your Gateway To Data</vt:lpstr>
      <vt:lpstr>IIS Engagement In Voluntary Measurement</vt:lpstr>
      <vt:lpstr>PowerPoint Presentation</vt:lpstr>
      <vt:lpstr>MACAW Members Representing the Community Voice</vt:lpstr>
      <vt:lpstr>PowerPoint Presentation</vt:lpstr>
      <vt:lpstr>Levels of Validation</vt:lpstr>
      <vt:lpstr>PowerPoint Presentation</vt:lpstr>
      <vt:lpstr>PowerPoint Presentation</vt:lpstr>
      <vt:lpstr>PowerPoint Presentation</vt:lpstr>
      <vt:lpstr>DAR: Background, Methods, Tests and Measures</vt:lpstr>
      <vt:lpstr>Topics to Discuss</vt:lpstr>
      <vt:lpstr>What is Data at Rest - DAR?</vt:lpstr>
      <vt:lpstr>DAR’s Dimensions of Data Quality</vt:lpstr>
      <vt:lpstr>CDC’s IIS Functional Standards</vt:lpstr>
      <vt:lpstr>Published Material</vt:lpstr>
      <vt:lpstr>Methods</vt:lpstr>
      <vt:lpstr>Measures &amp; Tests</vt:lpstr>
      <vt:lpstr>Completeness Measures  Part 1</vt:lpstr>
      <vt:lpstr>Completeness Measures  Part 2</vt:lpstr>
      <vt:lpstr>Completeness Measures  Part 3</vt:lpstr>
      <vt:lpstr>Validity Measures Part 1 </vt:lpstr>
      <vt:lpstr>Validity Measures Part 2 </vt:lpstr>
      <vt:lpstr>Validity Measures Part 3 </vt:lpstr>
      <vt:lpstr>Timeliness Measure</vt:lpstr>
      <vt:lpstr>2025 Summary  Data</vt:lpstr>
      <vt:lpstr>2025 Summary  Data</vt:lpstr>
      <vt:lpstr>2025 Summary  Data</vt:lpstr>
      <vt:lpstr>2025 Summary  Data</vt:lpstr>
      <vt:lpstr>What if we apply the current proposal to the 2025 Assessment Data?</vt:lpstr>
      <vt:lpstr>Open Forum</vt:lpstr>
      <vt:lpstr>Open Forum</vt:lpstr>
      <vt:lpstr>Wrap Up/Next Steps</vt:lpstr>
      <vt:lpstr>Community Review and Comments</vt:lpstr>
      <vt:lpstr>Thank you for joining us, for your input, and for your continued improvement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and Improvement Initiative:  MACAW In-Person Meeting</dc:title>
  <dc:creator>Kristi Siahaya</dc:creator>
  <cp:lastModifiedBy>Rebecca Sandtveit</cp:lastModifiedBy>
  <cp:revision>86</cp:revision>
  <dcterms:created xsi:type="dcterms:W3CDTF">2019-11-20T22:02:32Z</dcterms:created>
  <dcterms:modified xsi:type="dcterms:W3CDTF">2026-05-14T17:10:56Z</dcterms:modified>
</cp:coreProperties>
</file>